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13"/>
  </p:notesMasterIdLst>
  <p:sldIdLst>
    <p:sldId id="257" r:id="rId4"/>
    <p:sldId id="259" r:id="rId5"/>
    <p:sldId id="271" r:id="rId6"/>
    <p:sldId id="273" r:id="rId7"/>
    <p:sldId id="274" r:id="rId8"/>
    <p:sldId id="275" r:id="rId9"/>
    <p:sldId id="277" r:id="rId10"/>
    <p:sldId id="278" r:id="rId11"/>
    <p:sldId id="272" r:id="rId12"/>
  </p:sldIdLst>
  <p:sldSz cx="9144000" cy="6858000" type="screen4x3"/>
  <p:notesSz cx="6858000" cy="9144000"/>
  <p:custDataLst>
    <p:tags r:id="rId14"/>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5329" autoAdjust="0"/>
    <p:restoredTop sz="94660"/>
  </p:normalViewPr>
  <p:slideViewPr>
    <p:cSldViewPr>
      <p:cViewPr varScale="1">
        <p:scale>
          <a:sx n="118" d="100"/>
          <a:sy n="118" d="100"/>
        </p:scale>
        <p:origin x="1998"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Master" Target="slideMasters/slideMaster2.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tags" Target="tags/tag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A656AE6-D131-4182-8B4B-D8C160C8C95C}" type="datetimeFigureOut">
              <a:rPr lang="en-US" smtClean="0"/>
              <a:t>7/5/2014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C58D59-23CE-466F-916B-9437441DB45B}" type="slidenum">
              <a:rPr lang="en-US" smtClean="0"/>
              <a:t>‹#›</a:t>
            </a:fld>
            <a:endParaRPr lang="en-US"/>
          </a:p>
        </p:txBody>
      </p:sp>
    </p:spTree>
    <p:extLst>
      <p:ext uri="{BB962C8B-B14F-4D97-AF65-F5344CB8AC3E}">
        <p14:creationId xmlns:p14="http://schemas.microsoft.com/office/powerpoint/2010/main" val="278872438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7/5/2014 10:35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val="1644744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7/5/2014 11:35 AM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rPr>
              <a:t>© 2007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rPr>
            </a:br>
            <a:r>
              <a:rPr lang="en-US" sz="500" dirty="0" smtClean="0">
                <a:solidFill>
                  <a:srgbClr val="000000"/>
                </a:solidFill>
              </a:rPr>
              <a:t>MICROSOFT MAKES NO WARRANTIES, EXPRESS, IMPLIED OR STATUTORY, AS TO THE INFORMATION IN THIS PRESENTATION.</a:t>
            </a:r>
          </a:p>
          <a:p>
            <a:endParaRPr lang="en-US" sz="500" dirty="0"/>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val="37252596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57200" y="1905000"/>
            <a:ext cx="8305800" cy="1523495"/>
          </a:xfrm>
        </p:spPr>
        <p:txBody>
          <a:bodyPr>
            <a:noAutofit/>
          </a:bodyPr>
          <a:lstStyle>
            <a:lvl1pPr>
              <a:lnSpc>
                <a:spcPct val="90000"/>
              </a:lnSpc>
              <a:defRPr sz="5400">
                <a:latin typeface="Century Gothic" panose="020B0502020202020204" pitchFamily="34" charset="0"/>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latin typeface="Century Gothic" panose="020B0502020202020204" pitchFamily="34" charset="0"/>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dirty="0" smtClean="0"/>
              <a:t>Click to edit Master subtitle style</a:t>
            </a:r>
            <a:endParaRPr lang="en-US" dirty="0"/>
          </a:p>
        </p:txBody>
      </p:sp>
    </p:spTree>
  </p:cSld>
  <p:clrMapOvr>
    <a:masterClrMapping/>
  </p:clrMapOvr>
  <p:transition>
    <p:fade/>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p:transition>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p:cSld name="Title and Text">
    <p:spTree>
      <p:nvGrpSpPr>
        <p:cNvPr id="1" name=""/>
        <p:cNvGrpSpPr/>
        <p:nvPr/>
      </p:nvGrpSpPr>
      <p:grpSpPr>
        <a:xfrm>
          <a:off x="0" y="0"/>
          <a:ext cx="0" cy="0"/>
          <a:chOff x="0" y="0"/>
          <a:chExt cx="0" cy="0"/>
        </a:xfrm>
      </p:grpSpPr>
      <p:sp>
        <p:nvSpPr>
          <p:cNvPr id="7" name="Rectangle 7"/>
          <p:cNvSpPr>
            <a:spLocks noGrp="1"/>
          </p:cNvSpPr>
          <p:nvPr>
            <p:ph type="body"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9" name="Title 8"/>
          <p:cNvSpPr>
            <a:spLocks noGrp="1"/>
          </p:cNvSpPr>
          <p:nvPr>
            <p:ph type="title"/>
          </p:nvPr>
        </p:nvSpPr>
        <p:spPr>
          <a:xfrm>
            <a:off x="457200" y="359465"/>
            <a:ext cx="8229600" cy="1143000"/>
          </a:xfrm>
          <a:prstGeom prst="rect">
            <a:avLst/>
          </a:prstGeom>
        </p:spPr>
        <p:txBody>
          <a:bodyPr anchor="b" anchorCtr="0">
            <a:normAutofit/>
          </a:bodyPr>
          <a:lstStyle/>
          <a:p>
            <a:pPr algn="l"/>
            <a:r>
              <a:rPr lang="en-US" smtClean="0"/>
              <a:t>Click to edit Master title style</a:t>
            </a:r>
            <a:endParaRPr lang="en-US"/>
          </a:p>
        </p:txBody>
      </p:sp>
    </p:spTree>
    <p:extLst>
      <p:ext uri="{BB962C8B-B14F-4D97-AF65-F5344CB8AC3E}">
        <p14:creationId xmlns:p14="http://schemas.microsoft.com/office/powerpoint/2010/main" val="371935943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lang="en-US" sz="12000" b="1" i="1" kern="1200" spc="-770" baseline="0" dirty="0" smtClean="0">
                <a:ln w="11430"/>
                <a:gradFill>
                  <a:gsLst>
                    <a:gs pos="0">
                      <a:schemeClr val="accent2"/>
                    </a:gs>
                    <a:gs pos="37000">
                      <a:schemeClr val="tx1"/>
                    </a:gs>
                    <a:gs pos="71000">
                      <a:schemeClr val="accent2"/>
                    </a:gs>
                  </a:gsLst>
                  <a:lin ang="5400000"/>
                </a:gradFill>
                <a:effectLst>
                  <a:outerShdw blurRad="50800" dist="39000" dir="5460000" algn="tl">
                    <a:srgbClr val="000000">
                      <a:alpha val="38000"/>
                    </a:srgbClr>
                  </a:outerShdw>
                </a:effectLst>
                <a:latin typeface="+mn-lt"/>
                <a:ea typeface="+mn-ea"/>
                <a:cs typeface="+mn-cs"/>
              </a:defRPr>
            </a:lvl1pPr>
          </a:lstStyle>
          <a:p>
            <a:pPr lvl="0"/>
            <a:r>
              <a:rPr lang="en-US" dirty="0" smtClean="0"/>
              <a:t>click to…</a:t>
            </a:r>
          </a:p>
        </p:txBody>
      </p:sp>
      <p:pic>
        <p:nvPicPr>
          <p:cNvPr id="5" name="Picture 4" descr="footer_graphic.png"/>
          <p:cNvPicPr>
            <a:picLocks noChangeAspect="1"/>
          </p:cNvPicPr>
          <p:nvPr userDrawn="1"/>
        </p:nvPicPr>
        <p:blipFill>
          <a:blip r:embed="rId2"/>
          <a:stretch>
            <a:fillRect/>
          </a:stretch>
        </p:blipFill>
        <p:spPr>
          <a:xfrm>
            <a:off x="0" y="5437414"/>
            <a:ext cx="9144000" cy="1420586"/>
          </a:xfrm>
          <a:prstGeom prst="rect">
            <a:avLst/>
          </a:prstGeom>
        </p:spPr>
      </p:pic>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676400"/>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ransition>
    <p:fade/>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transition>
    <p:fade/>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p:transition>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image" Target="../media/image4.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3.png"/><Relationship Id="rId2" Type="http://schemas.openxmlformats.org/officeDocument/2006/relationships/slideLayout" Target="../slideLayouts/slideLayout2.xml"/><Relationship Id="rId16"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4.xml"/><Relationship Id="rId4" Type="http://schemas.openxmlformats.org/officeDocument/2006/relationships/image" Target="../media/image6.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5">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pic>
        <p:nvPicPr>
          <p:cNvPr id="4" name="Picture 3"/>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2514600" y="6248400"/>
            <a:ext cx="4114800" cy="512817"/>
          </a:xfrm>
          <a:prstGeom prst="rect">
            <a:avLst/>
          </a:prstGeom>
        </p:spPr>
      </p:pic>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 id="2147483676" r:id="rId13"/>
  </p:sldLayoutIdLst>
  <p:transition>
    <p:fade/>
  </p:transition>
  <p:timing>
    <p:tnLst>
      <p:par>
        <p:cTn id="1" dur="indefinite" restart="never" nodeType="tmRoot"/>
      </p:par>
    </p:tnLst>
  </p:timing>
  <p:hf hdr="0" ftr="0" dt="0"/>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Century Gothic" panose="020B0502020202020204" pitchFamily="34" charset="0"/>
          <a:ea typeface="+mn-ea"/>
          <a:cs typeface="Arial" charset="0"/>
        </a:defRPr>
      </a:lvl1pPr>
    </p:titleStyle>
    <p:bodyStyle>
      <a:lvl1pPr marL="396875" indent="-396875" algn="l" defTabSz="914363" rtl="0" eaLnBrk="1" latinLnBrk="0" hangingPunct="1">
        <a:lnSpc>
          <a:spcPct val="90000"/>
        </a:lnSpc>
        <a:spcBef>
          <a:spcPct val="20000"/>
        </a:spcBef>
        <a:buFontTx/>
        <a:buBlip>
          <a:blip r:embed="rId17"/>
        </a:buBlip>
        <a:defRPr sz="3200" kern="1200">
          <a:solidFill>
            <a:schemeClr val="tx1"/>
          </a:solidFill>
          <a:latin typeface="Century Gothic" panose="020B0502020202020204" pitchFamily="34" charset="0"/>
          <a:ea typeface="+mn-ea"/>
          <a:cs typeface="+mn-cs"/>
        </a:defRPr>
      </a:lvl1pPr>
      <a:lvl2pPr marL="914400" indent="-396875" algn="l" defTabSz="914363" rtl="0" eaLnBrk="1" latinLnBrk="0" hangingPunct="1">
        <a:lnSpc>
          <a:spcPct val="90000"/>
        </a:lnSpc>
        <a:spcBef>
          <a:spcPct val="20000"/>
        </a:spcBef>
        <a:buFontTx/>
        <a:buBlip>
          <a:blip r:embed="rId18"/>
        </a:buBlip>
        <a:defRPr sz="2800" kern="1200">
          <a:solidFill>
            <a:schemeClr val="tx1"/>
          </a:solidFill>
          <a:latin typeface="Century Gothic" panose="020B0502020202020204" pitchFamily="34" charset="0"/>
          <a:ea typeface="+mn-ea"/>
          <a:cs typeface="+mn-cs"/>
        </a:defRPr>
      </a:lvl2pPr>
      <a:lvl3pPr marL="1258888" indent="-344488"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3pPr>
      <a:lvl4pPr marL="1604963" indent="-346075"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4pPr>
      <a:lvl5pPr marL="1941513" indent="-336550" algn="l" defTabSz="914363" rtl="0" eaLnBrk="1" latinLnBrk="0" hangingPunct="1">
        <a:lnSpc>
          <a:spcPct val="90000"/>
        </a:lnSpc>
        <a:spcBef>
          <a:spcPct val="20000"/>
        </a:spcBef>
        <a:buFontTx/>
        <a:buBlip>
          <a:blip r:embed="rId18"/>
        </a:buBlip>
        <a:defRPr sz="2400" kern="1200">
          <a:solidFill>
            <a:schemeClr val="tx1"/>
          </a:solidFill>
          <a:latin typeface="Century Gothic" panose="020B0502020202020204" pitchFamily="34" charset="0"/>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p:transition>
    <p:fade/>
  </p:transition>
  <p:hf hdr="0" ftr="0" dt="0"/>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a:t>
            </a:r>
            <a:r>
              <a:rPr lang="en-US" dirty="0" smtClean="0"/>
              <a:t>9 </a:t>
            </a:r>
            <a:r>
              <a:rPr lang="en-US" dirty="0" smtClean="0"/>
              <a:t>(Topic </a:t>
            </a:r>
            <a:r>
              <a:rPr lang="en-US" dirty="0" smtClean="0"/>
              <a:t>2.3</a:t>
            </a:r>
            <a:r>
              <a:rPr lang="en-US" dirty="0" smtClean="0"/>
              <a:t>):</a:t>
            </a:r>
            <a:br>
              <a:rPr lang="en-US" dirty="0" smtClean="0"/>
            </a:br>
            <a:r>
              <a:rPr lang="en-US" dirty="0" smtClean="0">
                <a:effectLst/>
              </a:rPr>
              <a:t>Loan Amortization</a:t>
            </a:r>
            <a:r>
              <a:rPr lang="en-US" dirty="0" smtClean="0"/>
              <a:t/>
            </a:r>
            <a:br>
              <a:rPr lang="en-US" dirty="0" smtClean="0"/>
            </a:br>
            <a:endParaRPr lang="en-US" dirty="0"/>
          </a:p>
        </p:txBody>
      </p:sp>
    </p:spTree>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Topics</a:t>
            </a:r>
            <a:endParaRPr lang="en-US" dirty="0"/>
          </a:p>
        </p:txBody>
      </p:sp>
      <p:sp>
        <p:nvSpPr>
          <p:cNvPr id="3" name="Text Placeholder 2"/>
          <p:cNvSpPr>
            <a:spLocks noGrp="1"/>
          </p:cNvSpPr>
          <p:nvPr>
            <p:ph type="body" sz="quarter" idx="10"/>
          </p:nvPr>
        </p:nvSpPr>
        <p:spPr>
          <a:xfrm>
            <a:off x="381000" y="1411552"/>
            <a:ext cx="8382000" cy="1526572"/>
          </a:xfrm>
        </p:spPr>
        <p:txBody>
          <a:bodyPr/>
          <a:lstStyle/>
          <a:p>
            <a:pPr marL="514350" indent="-514350">
              <a:buFont typeface="+mj-lt"/>
              <a:buAutoNum type="arabicPeriod"/>
            </a:pPr>
            <a:r>
              <a:rPr lang="en-US" dirty="0" smtClean="0"/>
              <a:t>What is an Amortized Loan?</a:t>
            </a:r>
          </a:p>
          <a:p>
            <a:pPr marL="514350" indent="-514350">
              <a:buFont typeface="+mj-lt"/>
              <a:buAutoNum type="arabicPeriod"/>
            </a:pPr>
            <a:endParaRPr lang="en-US" dirty="0" smtClean="0"/>
          </a:p>
          <a:p>
            <a:pPr marL="514350" indent="-514350">
              <a:buFont typeface="+mj-lt"/>
              <a:buAutoNum type="arabicPeriod"/>
            </a:pPr>
            <a:r>
              <a:rPr lang="en-US" dirty="0" smtClean="0"/>
              <a:t>The Amortization Schedule</a:t>
            </a:r>
            <a:endParaRPr lang="en-US" dirty="0" smtClean="0"/>
          </a:p>
        </p:txBody>
      </p:sp>
    </p:spTree>
    <p:extLst>
      <p:ext uri="{BB962C8B-B14F-4D97-AF65-F5344CB8AC3E}">
        <p14:creationId xmlns:p14="http://schemas.microsoft.com/office/powerpoint/2010/main" val="221032452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a:t>What is an Amortized Loan?</a:t>
            </a:r>
          </a:p>
        </p:txBody>
      </p:sp>
      <p:sp>
        <p:nvSpPr>
          <p:cNvPr id="3" name="Text Placeholder 2"/>
          <p:cNvSpPr>
            <a:spLocks noGrp="1"/>
          </p:cNvSpPr>
          <p:nvPr>
            <p:ph type="body" sz="quarter" idx="10"/>
          </p:nvPr>
        </p:nvSpPr>
        <p:spPr>
          <a:xfrm>
            <a:off x="381000" y="1600200"/>
            <a:ext cx="8382000" cy="4844403"/>
          </a:xfrm>
        </p:spPr>
        <p:txBody>
          <a:bodyPr/>
          <a:lstStyle/>
          <a:p>
            <a:r>
              <a:rPr lang="en-US" dirty="0" smtClean="0"/>
              <a:t>Features</a:t>
            </a:r>
            <a:endParaRPr lang="en-US" dirty="0" smtClean="0"/>
          </a:p>
          <a:p>
            <a:pPr lvl="1"/>
            <a:r>
              <a:rPr lang="en-US" dirty="0" smtClean="0"/>
              <a:t>Regular Payments of Principal and Interest</a:t>
            </a:r>
          </a:p>
          <a:p>
            <a:pPr lvl="2"/>
            <a:r>
              <a:rPr lang="en-US" dirty="0" smtClean="0"/>
              <a:t>The Principal is ‘amortized’</a:t>
            </a:r>
            <a:endParaRPr lang="en-US" dirty="0" smtClean="0"/>
          </a:p>
          <a:p>
            <a:pPr lvl="1"/>
            <a:r>
              <a:rPr lang="en-US" dirty="0" smtClean="0"/>
              <a:t>Constant Payments</a:t>
            </a:r>
          </a:p>
          <a:p>
            <a:pPr lvl="1"/>
            <a:r>
              <a:rPr lang="en-US" dirty="0" smtClean="0"/>
              <a:t>Tax Implications for Mortgages</a:t>
            </a:r>
            <a:endParaRPr lang="en-US" dirty="0"/>
          </a:p>
          <a:p>
            <a:endParaRPr lang="en-US" dirty="0" smtClean="0"/>
          </a:p>
          <a:p>
            <a:r>
              <a:rPr lang="en-US" dirty="0" smtClean="0"/>
              <a:t>Alternatives</a:t>
            </a:r>
          </a:p>
          <a:p>
            <a:pPr lvl="1"/>
            <a:r>
              <a:rPr lang="en-US" dirty="0" smtClean="0"/>
              <a:t>Interest Only Loans</a:t>
            </a:r>
          </a:p>
          <a:p>
            <a:pPr lvl="1"/>
            <a:r>
              <a:rPr lang="en-US" dirty="0" smtClean="0"/>
              <a:t>Balloon Payments</a:t>
            </a:r>
            <a:endParaRPr lang="en-US" dirty="0"/>
          </a:p>
          <a:p>
            <a:pPr marL="0" indent="0">
              <a:buNone/>
            </a:pPr>
            <a:endParaRPr lang="en-US" dirty="0"/>
          </a:p>
        </p:txBody>
      </p:sp>
    </p:spTree>
    <p:extLst>
      <p:ext uri="{BB962C8B-B14F-4D97-AF65-F5344CB8AC3E}">
        <p14:creationId xmlns:p14="http://schemas.microsoft.com/office/powerpoint/2010/main" val="1828151780"/>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smtClean="0"/>
              <a:t>Amortization Schedule</a:t>
            </a:r>
            <a:endParaRPr lang="en-US" sz="4400" dirty="0"/>
          </a:p>
        </p:txBody>
      </p:sp>
      <p:sp>
        <p:nvSpPr>
          <p:cNvPr id="3" name="Text Placeholder 2"/>
          <p:cNvSpPr>
            <a:spLocks noGrp="1"/>
          </p:cNvSpPr>
          <p:nvPr>
            <p:ph type="body" sz="quarter" idx="10"/>
          </p:nvPr>
        </p:nvSpPr>
        <p:spPr>
          <a:xfrm>
            <a:off x="381000" y="1600200"/>
            <a:ext cx="8382000" cy="5638467"/>
          </a:xfrm>
        </p:spPr>
        <p:txBody>
          <a:bodyPr/>
          <a:lstStyle/>
          <a:p>
            <a:r>
              <a:rPr lang="en-US" dirty="0" smtClean="0"/>
              <a:t>Describes</a:t>
            </a:r>
            <a:endParaRPr lang="en-US" dirty="0" smtClean="0"/>
          </a:p>
          <a:p>
            <a:pPr lvl="1"/>
            <a:r>
              <a:rPr lang="en-US" dirty="0" smtClean="0"/>
              <a:t>Payments</a:t>
            </a:r>
          </a:p>
          <a:p>
            <a:pPr lvl="1"/>
            <a:r>
              <a:rPr lang="en-US" dirty="0" smtClean="0"/>
              <a:t>Opening and Closing Balances</a:t>
            </a:r>
          </a:p>
          <a:p>
            <a:pPr lvl="1"/>
            <a:r>
              <a:rPr lang="en-US" dirty="0" smtClean="0"/>
              <a:t>Interest vs. Principle Payments</a:t>
            </a:r>
          </a:p>
          <a:p>
            <a:r>
              <a:rPr lang="en-US" dirty="0" smtClean="0"/>
              <a:t>Payment Decomposition</a:t>
            </a:r>
          </a:p>
          <a:p>
            <a:pPr lvl="1"/>
            <a:r>
              <a:rPr lang="en-US" dirty="0" smtClean="0"/>
              <a:t>Payments Constant</a:t>
            </a:r>
          </a:p>
          <a:p>
            <a:pPr lvl="1"/>
            <a:r>
              <a:rPr lang="en-US" dirty="0" smtClean="0"/>
              <a:t>Ratio of Interest to Principal Payments Changes.</a:t>
            </a:r>
          </a:p>
          <a:p>
            <a:pPr lvl="2"/>
            <a:r>
              <a:rPr lang="en-US" dirty="0" smtClean="0"/>
              <a:t>Beginning of Loan: Primarily Interest Payment</a:t>
            </a:r>
          </a:p>
          <a:p>
            <a:pPr lvl="2"/>
            <a:r>
              <a:rPr lang="en-US" dirty="0" smtClean="0"/>
              <a:t>End of Loan: Primarily Principal Payment</a:t>
            </a:r>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1643431914"/>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smtClean="0"/>
              <a:t>Example: Amortization Schedule</a:t>
            </a:r>
            <a:endParaRPr lang="en-US" sz="4400" dirty="0"/>
          </a:p>
        </p:txBody>
      </p:sp>
      <p:pic>
        <p:nvPicPr>
          <p:cNvPr id="5" name="Picture 4"/>
          <p:cNvPicPr>
            <a:picLocks noChangeAspect="1"/>
          </p:cNvPicPr>
          <p:nvPr/>
        </p:nvPicPr>
        <p:blipFill>
          <a:blip r:embed="rId2"/>
          <a:stretch>
            <a:fillRect/>
          </a:stretch>
        </p:blipFill>
        <p:spPr>
          <a:xfrm>
            <a:off x="685800" y="1219200"/>
            <a:ext cx="7699915" cy="4840644"/>
          </a:xfrm>
          <a:prstGeom prst="rect">
            <a:avLst/>
          </a:prstGeom>
        </p:spPr>
      </p:pic>
    </p:spTree>
    <p:extLst>
      <p:ext uri="{BB962C8B-B14F-4D97-AF65-F5344CB8AC3E}">
        <p14:creationId xmlns:p14="http://schemas.microsoft.com/office/powerpoint/2010/main" val="142160995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a:t>Amortization Calculation</a:t>
            </a:r>
          </a:p>
        </p:txBody>
      </p:sp>
      <p:sp>
        <p:nvSpPr>
          <p:cNvPr id="3" name="Text Placeholder 2"/>
          <p:cNvSpPr>
            <a:spLocks noGrp="1"/>
          </p:cNvSpPr>
          <p:nvPr>
            <p:ph type="body" sz="quarter" idx="10"/>
          </p:nvPr>
        </p:nvSpPr>
        <p:spPr>
          <a:xfrm>
            <a:off x="381000" y="1600200"/>
            <a:ext cx="8382000" cy="5053691"/>
          </a:xfrm>
        </p:spPr>
        <p:txBody>
          <a:bodyPr/>
          <a:lstStyle/>
          <a:p>
            <a:pPr marL="514350" indent="-514350">
              <a:buFont typeface="+mj-lt"/>
              <a:buAutoNum type="arabicPeriod"/>
            </a:pPr>
            <a:r>
              <a:rPr lang="en-US" dirty="0"/>
              <a:t>Find Interest due on Balance.</a:t>
            </a:r>
          </a:p>
          <a:p>
            <a:pPr marL="514350" indent="-514350">
              <a:buFont typeface="+mj-lt"/>
              <a:buAutoNum type="arabicPeriod"/>
            </a:pPr>
            <a:endParaRPr lang="en-US" dirty="0"/>
          </a:p>
          <a:p>
            <a:pPr marL="514350" indent="-514350">
              <a:buFont typeface="+mj-lt"/>
              <a:buAutoNum type="arabicPeriod"/>
            </a:pPr>
            <a:r>
              <a:rPr lang="en-US" dirty="0"/>
              <a:t>Subtract Interest from Payment to get Principle.</a:t>
            </a:r>
          </a:p>
          <a:p>
            <a:pPr marL="514350" indent="-514350">
              <a:buFont typeface="+mj-lt"/>
              <a:buAutoNum type="arabicPeriod"/>
            </a:pPr>
            <a:endParaRPr lang="en-US" dirty="0"/>
          </a:p>
          <a:p>
            <a:pPr marL="514350" indent="-514350">
              <a:buFont typeface="+mj-lt"/>
              <a:buAutoNum type="arabicPeriod"/>
            </a:pPr>
            <a:r>
              <a:rPr lang="en-US" dirty="0"/>
              <a:t>Subtract Principle from Balance to get New Balance.</a:t>
            </a:r>
          </a:p>
          <a:p>
            <a:pPr marL="517525" lvl="1" indent="0">
              <a:buNone/>
            </a:pPr>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1194842139"/>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609398"/>
          </a:xfrm>
        </p:spPr>
        <p:txBody>
          <a:bodyPr/>
          <a:lstStyle/>
          <a:p>
            <a:r>
              <a:rPr lang="en-US" sz="4400" dirty="0" smtClean="0"/>
              <a:t>Amortization Example I</a:t>
            </a:r>
            <a:endParaRPr lang="en-US" sz="4400" dirty="0"/>
          </a:p>
        </p:txBody>
      </p:sp>
      <p:sp>
        <p:nvSpPr>
          <p:cNvPr id="3" name="Text Placeholder 2"/>
          <p:cNvSpPr>
            <a:spLocks noGrp="1"/>
          </p:cNvSpPr>
          <p:nvPr>
            <p:ph type="body" sz="quarter" idx="10"/>
          </p:nvPr>
        </p:nvSpPr>
        <p:spPr>
          <a:xfrm>
            <a:off x="381000" y="1600200"/>
            <a:ext cx="8382000" cy="5355312"/>
          </a:xfrm>
        </p:spPr>
        <p:txBody>
          <a:bodyPr/>
          <a:lstStyle/>
          <a:p>
            <a:r>
              <a:rPr lang="en-US" dirty="0" smtClean="0"/>
              <a:t>You borrowed $1,000 for 3 years at 8% with annual payments.</a:t>
            </a:r>
          </a:p>
          <a:p>
            <a:endParaRPr lang="en-US" dirty="0"/>
          </a:p>
          <a:p>
            <a:r>
              <a:rPr lang="en-US" dirty="0" smtClean="0"/>
              <a:t>What is your payment each year?</a:t>
            </a:r>
          </a:p>
          <a:p>
            <a:endParaRPr lang="en-US" dirty="0"/>
          </a:p>
          <a:p>
            <a:pPr lvl="1"/>
            <a:r>
              <a:rPr lang="en-US" dirty="0" smtClean="0"/>
              <a:t>PV Annuity Problem.</a:t>
            </a:r>
          </a:p>
          <a:p>
            <a:pPr lvl="1"/>
            <a:endParaRPr lang="en-US" sz="2400" dirty="0"/>
          </a:p>
          <a:p>
            <a:pPr lvl="1"/>
            <a:r>
              <a:rPr lang="en-US" sz="2400" dirty="0" smtClean="0"/>
              <a:t>N = 3</a:t>
            </a:r>
            <a:r>
              <a:rPr lang="en-US" sz="2400" dirty="0"/>
              <a:t>; I/Y = 8; PV = -1,000; PMT = </a:t>
            </a:r>
            <a:r>
              <a:rPr lang="en-US" sz="2400" b="1" dirty="0">
                <a:solidFill>
                  <a:srgbClr val="FF0000"/>
                </a:solidFill>
              </a:rPr>
              <a:t>$388.03</a:t>
            </a:r>
            <a:r>
              <a:rPr lang="en-US" sz="2400" dirty="0"/>
              <a:t>; FV = 0</a:t>
            </a:r>
          </a:p>
          <a:p>
            <a:pPr marL="517525" lvl="1" indent="0">
              <a:buNone/>
            </a:pPr>
            <a:endParaRPr lang="en-US" dirty="0"/>
          </a:p>
          <a:p>
            <a:endParaRPr lang="en-US" dirty="0" smtClean="0"/>
          </a:p>
          <a:p>
            <a:pPr marL="0" indent="0">
              <a:buNone/>
            </a:pPr>
            <a:endParaRPr lang="en-US" dirty="0"/>
          </a:p>
        </p:txBody>
      </p:sp>
    </p:spTree>
    <p:extLst>
      <p:ext uri="{BB962C8B-B14F-4D97-AF65-F5344CB8AC3E}">
        <p14:creationId xmlns:p14="http://schemas.microsoft.com/office/powerpoint/2010/main" val="2167757942"/>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066800" y="1752600"/>
            <a:ext cx="533400" cy="2286000"/>
          </a:xfrm>
        </p:spPr>
        <p:txBody>
          <a:bodyPr>
            <a:normAutofit/>
          </a:bodyPr>
          <a:lstStyle/>
          <a:p>
            <a:pPr>
              <a:lnSpc>
                <a:spcPct val="200000"/>
              </a:lnSpc>
              <a:buNone/>
            </a:pPr>
            <a:r>
              <a:rPr lang="en-US" sz="1300" dirty="0" smtClean="0"/>
              <a:t>Year</a:t>
            </a:r>
          </a:p>
          <a:p>
            <a:pPr>
              <a:lnSpc>
                <a:spcPct val="200000"/>
              </a:lnSpc>
              <a:buNone/>
            </a:pPr>
            <a:r>
              <a:rPr lang="en-US" sz="1600" dirty="0" smtClean="0"/>
              <a:t>1</a:t>
            </a:r>
          </a:p>
          <a:p>
            <a:pPr>
              <a:lnSpc>
                <a:spcPct val="200000"/>
              </a:lnSpc>
              <a:buNone/>
            </a:pPr>
            <a:r>
              <a:rPr lang="en-US" sz="1600" dirty="0" smtClean="0"/>
              <a:t>2</a:t>
            </a:r>
          </a:p>
          <a:p>
            <a:pPr>
              <a:lnSpc>
                <a:spcPct val="200000"/>
              </a:lnSpc>
              <a:buNone/>
            </a:pPr>
            <a:r>
              <a:rPr lang="en-US" sz="1600" dirty="0" smtClean="0"/>
              <a:t>3</a:t>
            </a:r>
          </a:p>
          <a:p>
            <a:pPr>
              <a:lnSpc>
                <a:spcPct val="200000"/>
              </a:lnSpc>
              <a:buNone/>
            </a:pPr>
            <a:endParaRPr lang="en-US" sz="1800" dirty="0"/>
          </a:p>
        </p:txBody>
      </p:sp>
      <p:sp>
        <p:nvSpPr>
          <p:cNvPr id="3" name="Title 2"/>
          <p:cNvSpPr>
            <a:spLocks noGrp="1"/>
          </p:cNvSpPr>
          <p:nvPr>
            <p:ph type="title"/>
          </p:nvPr>
        </p:nvSpPr>
        <p:spPr/>
        <p:txBody>
          <a:bodyPr/>
          <a:lstStyle/>
          <a:p>
            <a:r>
              <a:rPr lang="en-US" dirty="0"/>
              <a:t>Amortization Example II</a:t>
            </a:r>
            <a:endParaRPr lang="en-US" dirty="0"/>
          </a:p>
        </p:txBody>
      </p:sp>
      <p:sp>
        <p:nvSpPr>
          <p:cNvPr id="4" name="Text Placeholder 1"/>
          <p:cNvSpPr txBox="1">
            <a:spLocks/>
          </p:cNvSpPr>
          <p:nvPr/>
        </p:nvSpPr>
        <p:spPr>
          <a:xfrm>
            <a:off x="1676400" y="1752600"/>
            <a:ext cx="914400" cy="22860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smtClean="0">
                <a:ln>
                  <a:noFill/>
                </a:ln>
                <a:effectLst/>
                <a:uLnTx/>
                <a:uFillTx/>
                <a:latin typeface="Century Gothic" pitchFamily="34" charset="0"/>
              </a:rPr>
              <a:t>Begin Bal.</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smtClean="0">
                <a:ln>
                  <a:noFill/>
                </a:ln>
                <a:effectLst/>
                <a:uLnTx/>
                <a:uFillTx/>
                <a:latin typeface="Century Gothic" pitchFamily="34" charset="0"/>
              </a:rPr>
              <a:t>1,000</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smtClean="0">
                <a:ln>
                  <a:noFill/>
                </a:ln>
                <a:effectLst/>
                <a:uLnTx/>
                <a:uFillTx/>
                <a:latin typeface="Century Gothic" pitchFamily="34" charset="0"/>
              </a:rPr>
              <a:t>691.97</a:t>
            </a:r>
          </a:p>
          <a:p>
            <a:pPr marL="342900" indent="-342900">
              <a:lnSpc>
                <a:spcPct val="200000"/>
              </a:lnSpc>
            </a:pPr>
            <a:r>
              <a:rPr lang="en-US" kern="0" dirty="0" smtClean="0">
                <a:latin typeface="Century Gothic" pitchFamily="34" charset="0"/>
              </a:rPr>
              <a:t>359.29</a:t>
            </a:r>
          </a:p>
          <a:p>
            <a:pPr marL="342900" marR="0" lvl="0" indent="-342900" defTabSz="914400" eaLnBrk="1" fontAlgn="auto" latinLnBrk="0" hangingPunct="1">
              <a:lnSpc>
                <a:spcPct val="200000"/>
              </a:lnSpc>
              <a:spcBef>
                <a:spcPts val="0"/>
              </a:spcBef>
              <a:spcAft>
                <a:spcPts val="0"/>
              </a:spcAft>
              <a:buClrTx/>
              <a:buSzTx/>
              <a:buFontTx/>
              <a:buNone/>
              <a:tabLst/>
              <a:defRPr/>
            </a:pPr>
            <a:endParaRPr kumimoji="0" lang="en-US" sz="1800" b="0" i="0" u="none" strike="noStrike" kern="0" cap="none" spc="0" normalizeH="0" baseline="0" noProof="0" dirty="0">
              <a:ln>
                <a:noFill/>
              </a:ln>
              <a:effectLst/>
              <a:uLnTx/>
              <a:uFillTx/>
              <a:latin typeface="Century Gothic" pitchFamily="34" charset="0"/>
            </a:endParaRPr>
          </a:p>
        </p:txBody>
      </p:sp>
      <p:sp>
        <p:nvSpPr>
          <p:cNvPr id="5" name="Text Placeholder 1"/>
          <p:cNvSpPr txBox="1">
            <a:spLocks/>
          </p:cNvSpPr>
          <p:nvPr/>
        </p:nvSpPr>
        <p:spPr>
          <a:xfrm>
            <a:off x="2667000" y="1752600"/>
            <a:ext cx="914400" cy="22860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smtClean="0">
                <a:ln>
                  <a:noFill/>
                </a:ln>
                <a:effectLst/>
                <a:uLnTx/>
                <a:uFillTx/>
                <a:latin typeface="Century Gothic" pitchFamily="34" charset="0"/>
              </a:rPr>
              <a:t>Payment</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smtClean="0">
                <a:latin typeface="Century Gothic" pitchFamily="34" charset="0"/>
              </a:rPr>
              <a:t>388.03</a:t>
            </a:r>
          </a:p>
          <a:p>
            <a:pPr marL="342900" indent="-342900">
              <a:lnSpc>
                <a:spcPct val="200000"/>
              </a:lnSpc>
            </a:pPr>
            <a:r>
              <a:rPr lang="en-US" kern="0" dirty="0" smtClean="0">
                <a:latin typeface="Century Gothic" pitchFamily="34" charset="0"/>
              </a:rPr>
              <a:t>388.03</a:t>
            </a:r>
          </a:p>
          <a:p>
            <a:pPr marL="342900" indent="-342900">
              <a:lnSpc>
                <a:spcPct val="200000"/>
              </a:lnSpc>
            </a:pPr>
            <a:r>
              <a:rPr lang="en-US" kern="0" dirty="0" smtClean="0">
                <a:latin typeface="Century Gothic" pitchFamily="34" charset="0"/>
              </a:rPr>
              <a:t>388.03</a:t>
            </a:r>
          </a:p>
          <a:p>
            <a:pPr marL="342900" marR="0" lvl="0" indent="-342900" defTabSz="914400" eaLnBrk="1" fontAlgn="auto" latinLnBrk="0" hangingPunct="1">
              <a:lnSpc>
                <a:spcPct val="200000"/>
              </a:lnSpc>
              <a:spcBef>
                <a:spcPts val="0"/>
              </a:spcBef>
              <a:spcAft>
                <a:spcPts val="0"/>
              </a:spcAft>
              <a:buClrTx/>
              <a:buSzTx/>
              <a:buFontTx/>
              <a:buNone/>
              <a:tabLst/>
              <a:defRPr/>
            </a:pPr>
            <a:endParaRPr kumimoji="0" lang="en-US" sz="18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lnSpc>
                <a:spcPct val="200000"/>
              </a:lnSpc>
              <a:spcBef>
                <a:spcPts val="0"/>
              </a:spcBef>
              <a:spcAft>
                <a:spcPts val="0"/>
              </a:spcAft>
              <a:buClrTx/>
              <a:buSzTx/>
              <a:buFontTx/>
              <a:buNone/>
              <a:tabLst/>
              <a:defRPr/>
            </a:pPr>
            <a:endParaRPr kumimoji="0" lang="en-US" sz="1800" b="0" i="0" u="none" strike="noStrike" kern="0" cap="none" spc="0" normalizeH="0" baseline="0" noProof="0" dirty="0">
              <a:ln>
                <a:noFill/>
              </a:ln>
              <a:effectLst/>
              <a:uLnTx/>
              <a:uFillTx/>
              <a:latin typeface="Century Gothic" pitchFamily="34" charset="0"/>
            </a:endParaRPr>
          </a:p>
        </p:txBody>
      </p:sp>
      <p:sp>
        <p:nvSpPr>
          <p:cNvPr id="6" name="Text Placeholder 1"/>
          <p:cNvSpPr txBox="1">
            <a:spLocks/>
          </p:cNvSpPr>
          <p:nvPr/>
        </p:nvSpPr>
        <p:spPr>
          <a:xfrm>
            <a:off x="3657600" y="1752600"/>
            <a:ext cx="914400" cy="22860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smtClean="0">
                <a:ln>
                  <a:noFill/>
                </a:ln>
                <a:effectLst/>
                <a:uLnTx/>
                <a:uFillTx/>
                <a:latin typeface="Century Gothic" pitchFamily="34" charset="0"/>
              </a:rPr>
              <a:t>Interest</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smtClean="0">
                <a:ln>
                  <a:noFill/>
                </a:ln>
                <a:effectLst/>
                <a:uLnTx/>
                <a:uFillTx/>
                <a:latin typeface="Century Gothic" pitchFamily="34" charset="0"/>
              </a:rPr>
              <a:t>80.00</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smtClean="0">
                <a:ln>
                  <a:noFill/>
                </a:ln>
                <a:effectLst/>
                <a:uLnTx/>
                <a:uFillTx/>
                <a:latin typeface="Century Gothic" pitchFamily="34" charset="0"/>
              </a:rPr>
              <a:t>55.36</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smtClean="0">
                <a:latin typeface="Century Gothic" pitchFamily="34" charset="0"/>
              </a:rPr>
              <a:t>28.74</a:t>
            </a:r>
            <a:endParaRPr kumimoji="0" lang="en-US" sz="1800" b="0" i="0" u="none" strike="noStrike" kern="0" cap="none" spc="0" normalizeH="0" baseline="0" noProof="0" dirty="0">
              <a:ln>
                <a:noFill/>
              </a:ln>
              <a:effectLst/>
              <a:uLnTx/>
              <a:uFillTx/>
              <a:latin typeface="Century Gothic" pitchFamily="34" charset="0"/>
            </a:endParaRPr>
          </a:p>
        </p:txBody>
      </p:sp>
      <p:sp>
        <p:nvSpPr>
          <p:cNvPr id="7" name="Text Placeholder 1"/>
          <p:cNvSpPr txBox="1">
            <a:spLocks/>
          </p:cNvSpPr>
          <p:nvPr/>
        </p:nvSpPr>
        <p:spPr>
          <a:xfrm>
            <a:off x="4648200" y="1752600"/>
            <a:ext cx="914400" cy="22098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smtClean="0">
                <a:ln>
                  <a:noFill/>
                </a:ln>
                <a:effectLst/>
                <a:uLnTx/>
                <a:uFillTx/>
                <a:latin typeface="Century Gothic" pitchFamily="34" charset="0"/>
              </a:rPr>
              <a:t>Principal</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smtClean="0">
                <a:ln>
                  <a:noFill/>
                </a:ln>
                <a:effectLst/>
                <a:uLnTx/>
                <a:uFillTx/>
                <a:latin typeface="Century Gothic" pitchFamily="34" charset="0"/>
              </a:rPr>
              <a:t>308.03</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smtClean="0">
                <a:ln>
                  <a:noFill/>
                </a:ln>
                <a:effectLst/>
                <a:uLnTx/>
                <a:uFillTx/>
                <a:latin typeface="Century Gothic" pitchFamily="34" charset="0"/>
              </a:rPr>
              <a:t>332.68</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smtClean="0">
                <a:latin typeface="Century Gothic" pitchFamily="34" charset="0"/>
              </a:rPr>
              <a:t>359.29</a:t>
            </a:r>
            <a:endParaRPr kumimoji="0" lang="en-US" sz="18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lnSpc>
                <a:spcPct val="200000"/>
              </a:lnSpc>
              <a:spcBef>
                <a:spcPts val="0"/>
              </a:spcBef>
              <a:spcAft>
                <a:spcPts val="0"/>
              </a:spcAft>
              <a:buClrTx/>
              <a:buSzTx/>
              <a:buFontTx/>
              <a:buNone/>
              <a:tabLst/>
              <a:defRPr/>
            </a:pPr>
            <a:endParaRPr kumimoji="0" lang="en-US" sz="1800" b="0" i="0" u="none" strike="noStrike" kern="0" cap="none" spc="0" normalizeH="0" baseline="0" noProof="0" dirty="0">
              <a:ln>
                <a:noFill/>
              </a:ln>
              <a:effectLst/>
              <a:uLnTx/>
              <a:uFillTx/>
              <a:latin typeface="Century Gothic" pitchFamily="34" charset="0"/>
            </a:endParaRPr>
          </a:p>
        </p:txBody>
      </p:sp>
      <p:sp>
        <p:nvSpPr>
          <p:cNvPr id="8" name="Text Placeholder 1"/>
          <p:cNvSpPr txBox="1">
            <a:spLocks/>
          </p:cNvSpPr>
          <p:nvPr/>
        </p:nvSpPr>
        <p:spPr>
          <a:xfrm>
            <a:off x="5638800" y="1752599"/>
            <a:ext cx="914400" cy="2209800"/>
          </a:xfrm>
          <a:prstGeom prst="rect">
            <a:avLst/>
          </a:prstGeom>
        </p:spPr>
        <p:txBody>
          <a:bodyPr>
            <a:no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smtClean="0">
                <a:ln>
                  <a:noFill/>
                </a:ln>
                <a:effectLst/>
                <a:uLnTx/>
                <a:uFillTx/>
                <a:latin typeface="Century Gothic" pitchFamily="34" charset="0"/>
              </a:rPr>
              <a:t>End Bal.</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b="0" i="0" u="none" strike="noStrike" kern="0" cap="none" spc="0" normalizeH="0" baseline="0" noProof="0" dirty="0" smtClean="0">
                <a:ln>
                  <a:noFill/>
                </a:ln>
                <a:effectLst/>
                <a:uLnTx/>
                <a:uFillTx/>
                <a:latin typeface="Century Gothic" pitchFamily="34" charset="0"/>
              </a:rPr>
              <a:t>691.97</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b="0" i="0" u="none" strike="noStrike" kern="0" cap="none" spc="0" normalizeH="0" baseline="0" noProof="0" dirty="0" smtClean="0">
                <a:ln>
                  <a:noFill/>
                </a:ln>
                <a:effectLst/>
                <a:uLnTx/>
                <a:uFillTx/>
                <a:latin typeface="Century Gothic" pitchFamily="34" charset="0"/>
              </a:rPr>
              <a:t>359.29</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smtClean="0">
                <a:latin typeface="Century Gothic" pitchFamily="34" charset="0"/>
              </a:rPr>
              <a:t>0</a:t>
            </a:r>
            <a:endParaRPr kumimoji="0" lang="en-US" b="0" i="0" u="none" strike="noStrike" kern="0" cap="none" spc="0" normalizeH="0" baseline="0" noProof="0" dirty="0">
              <a:ln>
                <a:noFill/>
              </a:ln>
              <a:effectLst/>
              <a:uLnTx/>
              <a:uFillTx/>
              <a:latin typeface="Century Gothic" pitchFamily="34" charset="0"/>
            </a:endParaRPr>
          </a:p>
        </p:txBody>
      </p:sp>
      <p:sp>
        <p:nvSpPr>
          <p:cNvPr id="9" name="Text Placeholder 1"/>
          <p:cNvSpPr txBox="1">
            <a:spLocks/>
          </p:cNvSpPr>
          <p:nvPr/>
        </p:nvSpPr>
        <p:spPr>
          <a:xfrm>
            <a:off x="609600" y="4114799"/>
            <a:ext cx="4724399" cy="609600"/>
          </a:xfrm>
          <a:prstGeom prst="rect">
            <a:avLst/>
          </a:prstGeom>
        </p:spPr>
        <p:txBody>
          <a:bodyPr>
            <a:no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smtClean="0">
                <a:ln>
                  <a:noFill/>
                </a:ln>
                <a:effectLst/>
                <a:uLnTx/>
                <a:uFillTx/>
                <a:latin typeface="Century Gothic" pitchFamily="34" charset="0"/>
              </a:rPr>
              <a:t>Interest = Rate x Balance</a:t>
            </a: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30" name="Text Placeholder 1"/>
          <p:cNvSpPr txBox="1">
            <a:spLocks/>
          </p:cNvSpPr>
          <p:nvPr/>
        </p:nvSpPr>
        <p:spPr>
          <a:xfrm>
            <a:off x="609600" y="4724399"/>
            <a:ext cx="47244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smtClean="0">
                <a:ln>
                  <a:noFill/>
                </a:ln>
                <a:effectLst/>
                <a:uLnTx/>
                <a:uFillTx/>
                <a:latin typeface="Century Gothic" pitchFamily="34" charset="0"/>
              </a:rPr>
              <a:t>Principal = Payment – Interest</a:t>
            </a: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31" name="Text Placeholder 1"/>
          <p:cNvSpPr txBox="1">
            <a:spLocks/>
          </p:cNvSpPr>
          <p:nvPr/>
        </p:nvSpPr>
        <p:spPr>
          <a:xfrm>
            <a:off x="609600" y="5333999"/>
            <a:ext cx="4724400" cy="609600"/>
          </a:xfrm>
          <a:prstGeom prst="rect">
            <a:avLst/>
          </a:prstGeom>
        </p:spPr>
        <p:txBody>
          <a:bodyPr>
            <a:no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smtClean="0">
                <a:ln>
                  <a:noFill/>
                </a:ln>
                <a:effectLst/>
                <a:uLnTx/>
                <a:uFillTx/>
                <a:latin typeface="Century Gothic" pitchFamily="34" charset="0"/>
              </a:rPr>
              <a:t>Balance = </a:t>
            </a:r>
            <a:r>
              <a:rPr lang="en-US" sz="2400" kern="0" dirty="0" smtClean="0">
                <a:latin typeface="Century Gothic" pitchFamily="34" charset="0"/>
              </a:rPr>
              <a:t>Balance – </a:t>
            </a:r>
            <a:r>
              <a:rPr kumimoji="0" lang="en-US" sz="2400" b="0" i="0" u="none" strike="noStrike" kern="0" cap="none" spc="0" normalizeH="0" baseline="0" noProof="0" dirty="0" smtClean="0">
                <a:ln>
                  <a:noFill/>
                </a:ln>
                <a:effectLst/>
                <a:uLnTx/>
                <a:uFillTx/>
                <a:latin typeface="Century Gothic" pitchFamily="34" charset="0"/>
              </a:rPr>
              <a:t>Principal</a:t>
            </a: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32" name="Text Placeholder 1"/>
          <p:cNvSpPr txBox="1">
            <a:spLocks/>
          </p:cNvSpPr>
          <p:nvPr/>
        </p:nvSpPr>
        <p:spPr>
          <a:xfrm>
            <a:off x="5181600" y="4114799"/>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smtClean="0">
                <a:ln>
                  <a:noFill/>
                </a:ln>
                <a:effectLst/>
                <a:uLnTx/>
                <a:uFillTx/>
                <a:latin typeface="Century Gothic" pitchFamily="34" charset="0"/>
              </a:rPr>
              <a:t>1,000(0.08)</a:t>
            </a:r>
            <a:r>
              <a:rPr kumimoji="0" lang="en-US" sz="2400" b="0" i="0" u="none" strike="noStrike" kern="0" cap="none" spc="0" normalizeH="0" noProof="0" dirty="0" smtClean="0">
                <a:ln>
                  <a:noFill/>
                </a:ln>
                <a:effectLst/>
                <a:uLnTx/>
                <a:uFillTx/>
                <a:latin typeface="Century Gothic" pitchFamily="34" charset="0"/>
              </a:rPr>
              <a:t> = 80</a:t>
            </a: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34" name="Text Placeholder 1"/>
          <p:cNvSpPr txBox="1">
            <a:spLocks/>
          </p:cNvSpPr>
          <p:nvPr/>
        </p:nvSpPr>
        <p:spPr>
          <a:xfrm>
            <a:off x="5181600" y="4724399"/>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lang="en-US" sz="2400" kern="0" dirty="0" smtClean="0">
                <a:latin typeface="Century Gothic" pitchFamily="34" charset="0"/>
              </a:rPr>
              <a:t>388.03 – 80 = 308.03</a:t>
            </a: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35" name="Text Placeholder 1"/>
          <p:cNvSpPr txBox="1">
            <a:spLocks/>
          </p:cNvSpPr>
          <p:nvPr/>
        </p:nvSpPr>
        <p:spPr>
          <a:xfrm>
            <a:off x="5181600" y="5333999"/>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smtClean="0">
                <a:ln>
                  <a:noFill/>
                </a:ln>
                <a:effectLst/>
                <a:uLnTx/>
                <a:uFillTx/>
                <a:latin typeface="Century Gothic" pitchFamily="34" charset="0"/>
              </a:rPr>
              <a:t>1,000 </a:t>
            </a:r>
            <a:r>
              <a:rPr lang="en-US" sz="2400" kern="0" dirty="0" smtClean="0">
                <a:latin typeface="Century Gothic" pitchFamily="34" charset="0"/>
              </a:rPr>
              <a:t>–  308.03</a:t>
            </a:r>
            <a:r>
              <a:rPr kumimoji="0" lang="en-US" sz="2400" b="0" i="0" u="none" strike="noStrike" kern="0" cap="none" spc="0" normalizeH="0" noProof="0" dirty="0" smtClean="0">
                <a:ln>
                  <a:noFill/>
                </a:ln>
                <a:effectLst/>
                <a:uLnTx/>
                <a:uFillTx/>
                <a:latin typeface="Century Gothic" pitchFamily="34" charset="0"/>
              </a:rPr>
              <a:t> = 691.97</a:t>
            </a: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36" name="Text Placeholder 1"/>
          <p:cNvSpPr txBox="1">
            <a:spLocks/>
          </p:cNvSpPr>
          <p:nvPr/>
        </p:nvSpPr>
        <p:spPr>
          <a:xfrm>
            <a:off x="5181600" y="4114799"/>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smtClean="0">
                <a:ln>
                  <a:noFill/>
                </a:ln>
                <a:effectLst/>
                <a:uLnTx/>
                <a:uFillTx/>
                <a:latin typeface="Century Gothic" pitchFamily="34" charset="0"/>
              </a:rPr>
              <a:t>691.97(0.08)</a:t>
            </a:r>
            <a:r>
              <a:rPr kumimoji="0" lang="en-US" sz="2400" b="0" i="0" u="none" strike="noStrike" kern="0" cap="none" spc="0" normalizeH="0" noProof="0" dirty="0" smtClean="0">
                <a:ln>
                  <a:noFill/>
                </a:ln>
                <a:effectLst/>
                <a:uLnTx/>
                <a:uFillTx/>
                <a:latin typeface="Century Gothic" pitchFamily="34" charset="0"/>
              </a:rPr>
              <a:t> = 55.36</a:t>
            </a: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38" name="Text Placeholder 1"/>
          <p:cNvSpPr txBox="1">
            <a:spLocks/>
          </p:cNvSpPr>
          <p:nvPr/>
        </p:nvSpPr>
        <p:spPr>
          <a:xfrm>
            <a:off x="5181600" y="4724399"/>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lang="en-US" sz="2400" kern="0" dirty="0" smtClean="0">
                <a:latin typeface="Century Gothic" pitchFamily="34" charset="0"/>
              </a:rPr>
              <a:t>388.03 – 55.36 = 332.68</a:t>
            </a: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39" name="Text Placeholder 1"/>
          <p:cNvSpPr txBox="1">
            <a:spLocks/>
          </p:cNvSpPr>
          <p:nvPr/>
        </p:nvSpPr>
        <p:spPr>
          <a:xfrm>
            <a:off x="5181600" y="5333999"/>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smtClean="0">
                <a:ln>
                  <a:noFill/>
                </a:ln>
                <a:effectLst/>
                <a:uLnTx/>
                <a:uFillTx/>
                <a:latin typeface="Century Gothic" pitchFamily="34" charset="0"/>
              </a:rPr>
              <a:t>691.97 – 332.68 = 359.29</a:t>
            </a: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40" name="Text Placeholder 1"/>
          <p:cNvSpPr txBox="1">
            <a:spLocks/>
          </p:cNvSpPr>
          <p:nvPr/>
        </p:nvSpPr>
        <p:spPr>
          <a:xfrm>
            <a:off x="5181600" y="4114799"/>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kumimoji="0" lang="en-US" sz="2400" b="0" i="0" u="none" strike="noStrike" kern="0" cap="none" spc="0" normalizeH="0" baseline="0" noProof="0" dirty="0" smtClean="0">
                <a:ln>
                  <a:noFill/>
                </a:ln>
                <a:effectLst/>
                <a:uLnTx/>
                <a:uFillTx/>
                <a:latin typeface="Century Gothic" pitchFamily="34" charset="0"/>
              </a:rPr>
              <a:t>359.29(0.08)</a:t>
            </a:r>
            <a:r>
              <a:rPr kumimoji="0" lang="en-US" sz="2400" b="0" i="0" u="none" strike="noStrike" kern="0" cap="none" spc="0" normalizeH="0" noProof="0" dirty="0" smtClean="0">
                <a:ln>
                  <a:noFill/>
                </a:ln>
                <a:effectLst/>
                <a:uLnTx/>
                <a:uFillTx/>
                <a:latin typeface="Century Gothic" pitchFamily="34" charset="0"/>
              </a:rPr>
              <a:t> = 28.74</a:t>
            </a: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42" name="Text Placeholder 1"/>
          <p:cNvSpPr txBox="1">
            <a:spLocks/>
          </p:cNvSpPr>
          <p:nvPr/>
        </p:nvSpPr>
        <p:spPr>
          <a:xfrm>
            <a:off x="5181600" y="4724399"/>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lang="en-US" sz="2400" kern="0" dirty="0" smtClean="0">
                <a:latin typeface="Century Gothic" pitchFamily="34" charset="0"/>
              </a:rPr>
              <a:t>388.03 – 28.74 = 359.29</a:t>
            </a: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43" name="Text Placeholder 1"/>
          <p:cNvSpPr txBox="1">
            <a:spLocks/>
          </p:cNvSpPr>
          <p:nvPr/>
        </p:nvSpPr>
        <p:spPr>
          <a:xfrm>
            <a:off x="5181600" y="5333999"/>
            <a:ext cx="3657600" cy="609600"/>
          </a:xfrm>
          <a:prstGeom prst="rect">
            <a:avLst/>
          </a:prstGeom>
        </p:spPr>
        <p:txBody>
          <a:bodyPr>
            <a:normAutofit/>
          </a:bodyPr>
          <a:lstStyle/>
          <a:p>
            <a:pPr marL="342900" marR="0" lvl="0" indent="-342900" defTabSz="914400" eaLnBrk="1" fontAlgn="auto" latinLnBrk="0" hangingPunct="1">
              <a:spcBef>
                <a:spcPts val="0"/>
              </a:spcBef>
              <a:spcAft>
                <a:spcPts val="0"/>
              </a:spcAft>
              <a:buClrTx/>
              <a:buSzTx/>
              <a:buFontTx/>
              <a:buNone/>
              <a:tabLst/>
              <a:defRPr/>
            </a:pPr>
            <a:r>
              <a:rPr lang="en-US" sz="2400" kern="0" dirty="0" smtClean="0">
                <a:latin typeface="Century Gothic" pitchFamily="34" charset="0"/>
              </a:rPr>
              <a:t>359.29 – 359.29 = 0</a:t>
            </a: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spcBef>
                <a:spcPts val="0"/>
              </a:spcBef>
              <a:spcAft>
                <a:spcPts val="0"/>
              </a:spcAft>
              <a:buClrTx/>
              <a:buSzTx/>
              <a:buFontTx/>
              <a:buNone/>
              <a:tabLst/>
              <a:defRPr/>
            </a:pPr>
            <a:endParaRPr kumimoji="0" lang="en-US" sz="2400" b="0" i="0" u="none" strike="noStrike" kern="0" cap="none" spc="0" normalizeH="0" baseline="0" noProof="0" dirty="0">
              <a:ln>
                <a:noFill/>
              </a:ln>
              <a:effectLst/>
              <a:uLnTx/>
              <a:uFillTx/>
              <a:latin typeface="Century Gothic" pitchFamily="34" charset="0"/>
            </a:endParaRPr>
          </a:p>
        </p:txBody>
      </p:sp>
      <p:sp>
        <p:nvSpPr>
          <p:cNvPr id="61" name="Text Placeholder 1"/>
          <p:cNvSpPr txBox="1">
            <a:spLocks/>
          </p:cNvSpPr>
          <p:nvPr/>
        </p:nvSpPr>
        <p:spPr>
          <a:xfrm>
            <a:off x="3657600" y="1752599"/>
            <a:ext cx="914400" cy="22860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smtClean="0">
                <a:ln>
                  <a:noFill/>
                </a:ln>
                <a:effectLst/>
                <a:uLnTx/>
                <a:uFillTx/>
                <a:latin typeface="Century Gothic" pitchFamily="34" charset="0"/>
              </a:rPr>
              <a:t>Interest</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smtClean="0">
                <a:ln>
                  <a:noFill/>
                </a:ln>
                <a:effectLst/>
                <a:uLnTx/>
                <a:uFillTx/>
                <a:latin typeface="Century Gothic" pitchFamily="34" charset="0"/>
              </a:rPr>
              <a:t>80.00</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smtClean="0">
                <a:ln>
                  <a:noFill/>
                </a:ln>
                <a:effectLst/>
                <a:uLnTx/>
                <a:uFillTx/>
                <a:latin typeface="Century Gothic" pitchFamily="34" charset="0"/>
              </a:rPr>
              <a:t>55.36</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smtClean="0">
                <a:latin typeface="Century Gothic" pitchFamily="34" charset="0"/>
              </a:rPr>
              <a:t>28.74</a:t>
            </a:r>
            <a:endParaRPr kumimoji="0" lang="en-US" sz="1800" b="0" i="0" u="none" strike="noStrike" kern="0" cap="none" spc="0" normalizeH="0" baseline="0" noProof="0" dirty="0">
              <a:ln>
                <a:noFill/>
              </a:ln>
              <a:effectLst/>
              <a:uLnTx/>
              <a:uFillTx/>
              <a:latin typeface="Century Gothic" pitchFamily="34" charset="0"/>
            </a:endParaRPr>
          </a:p>
        </p:txBody>
      </p:sp>
      <p:sp>
        <p:nvSpPr>
          <p:cNvPr id="62" name="Text Placeholder 1"/>
          <p:cNvSpPr txBox="1">
            <a:spLocks/>
          </p:cNvSpPr>
          <p:nvPr/>
        </p:nvSpPr>
        <p:spPr>
          <a:xfrm>
            <a:off x="4648200" y="1752599"/>
            <a:ext cx="914400" cy="2209800"/>
          </a:xfrm>
          <a:prstGeom prst="rect">
            <a:avLst/>
          </a:prstGeom>
        </p:spPr>
        <p:txBody>
          <a:bodyPr>
            <a:norm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smtClean="0">
                <a:ln>
                  <a:noFill/>
                </a:ln>
                <a:effectLst/>
                <a:uLnTx/>
                <a:uFillTx/>
                <a:latin typeface="Century Gothic" pitchFamily="34" charset="0"/>
              </a:rPr>
              <a:t>Principal</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smtClean="0">
                <a:ln>
                  <a:noFill/>
                </a:ln>
                <a:effectLst/>
                <a:uLnTx/>
                <a:uFillTx/>
                <a:latin typeface="Century Gothic" pitchFamily="34" charset="0"/>
              </a:rPr>
              <a:t>308.03</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800" b="0" i="0" u="none" strike="noStrike" kern="0" cap="none" spc="0" normalizeH="0" baseline="0" noProof="0" dirty="0" smtClean="0">
                <a:ln>
                  <a:noFill/>
                </a:ln>
                <a:effectLst/>
                <a:uLnTx/>
                <a:uFillTx/>
                <a:latin typeface="Century Gothic" pitchFamily="34" charset="0"/>
              </a:rPr>
              <a:t>332.68</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smtClean="0">
                <a:latin typeface="Century Gothic" pitchFamily="34" charset="0"/>
              </a:rPr>
              <a:t>359.29</a:t>
            </a:r>
            <a:endParaRPr kumimoji="0" lang="en-US" sz="1800" b="0" i="0" u="none" strike="noStrike" kern="0" cap="none" spc="0" normalizeH="0" baseline="0" noProof="0" dirty="0" smtClean="0">
              <a:ln>
                <a:noFill/>
              </a:ln>
              <a:effectLst/>
              <a:uLnTx/>
              <a:uFillTx/>
              <a:latin typeface="Century Gothic" pitchFamily="34" charset="0"/>
            </a:endParaRPr>
          </a:p>
          <a:p>
            <a:pPr marL="342900" marR="0" lvl="0" indent="-342900" defTabSz="914400" eaLnBrk="1" fontAlgn="auto" latinLnBrk="0" hangingPunct="1">
              <a:lnSpc>
                <a:spcPct val="200000"/>
              </a:lnSpc>
              <a:spcBef>
                <a:spcPts val="0"/>
              </a:spcBef>
              <a:spcAft>
                <a:spcPts val="0"/>
              </a:spcAft>
              <a:buClrTx/>
              <a:buSzTx/>
              <a:buFontTx/>
              <a:buNone/>
              <a:tabLst/>
              <a:defRPr/>
            </a:pPr>
            <a:endParaRPr kumimoji="0" lang="en-US" sz="1800" b="0" i="0" u="none" strike="noStrike" kern="0" cap="none" spc="0" normalizeH="0" baseline="0" noProof="0" dirty="0">
              <a:ln>
                <a:noFill/>
              </a:ln>
              <a:effectLst/>
              <a:uLnTx/>
              <a:uFillTx/>
              <a:latin typeface="Century Gothic" pitchFamily="34" charset="0"/>
            </a:endParaRPr>
          </a:p>
        </p:txBody>
      </p:sp>
      <p:sp>
        <p:nvSpPr>
          <p:cNvPr id="63" name="Text Placeholder 1"/>
          <p:cNvSpPr txBox="1">
            <a:spLocks/>
          </p:cNvSpPr>
          <p:nvPr/>
        </p:nvSpPr>
        <p:spPr>
          <a:xfrm>
            <a:off x="5638800" y="1752598"/>
            <a:ext cx="914400" cy="2209800"/>
          </a:xfrm>
          <a:prstGeom prst="rect">
            <a:avLst/>
          </a:prstGeom>
        </p:spPr>
        <p:txBody>
          <a:bodyPr>
            <a:noAutofit/>
          </a:bodyPr>
          <a:lstStyle/>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sz="1200" b="0" i="0" u="none" strike="noStrike" kern="0" cap="none" spc="0" normalizeH="0" baseline="0" noProof="0" dirty="0" smtClean="0">
                <a:ln>
                  <a:noFill/>
                </a:ln>
                <a:effectLst/>
                <a:uLnTx/>
                <a:uFillTx/>
                <a:latin typeface="Century Gothic" pitchFamily="34" charset="0"/>
              </a:rPr>
              <a:t>End Bal.</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b="0" i="0" u="none" strike="noStrike" kern="0" cap="none" spc="0" normalizeH="0" baseline="0" noProof="0" dirty="0" smtClean="0">
                <a:ln>
                  <a:noFill/>
                </a:ln>
                <a:effectLst/>
                <a:uLnTx/>
                <a:uFillTx/>
                <a:latin typeface="Century Gothic" pitchFamily="34" charset="0"/>
              </a:rPr>
              <a:t>691.97</a:t>
            </a:r>
          </a:p>
          <a:p>
            <a:pPr marL="342900" marR="0" lvl="0" indent="-342900" defTabSz="914400" eaLnBrk="1" fontAlgn="auto" latinLnBrk="0" hangingPunct="1">
              <a:lnSpc>
                <a:spcPct val="200000"/>
              </a:lnSpc>
              <a:spcBef>
                <a:spcPts val="0"/>
              </a:spcBef>
              <a:spcAft>
                <a:spcPts val="0"/>
              </a:spcAft>
              <a:buClrTx/>
              <a:buSzTx/>
              <a:buFontTx/>
              <a:buNone/>
              <a:tabLst/>
              <a:defRPr/>
            </a:pPr>
            <a:r>
              <a:rPr kumimoji="0" lang="en-US" b="0" i="0" u="none" strike="noStrike" kern="0" cap="none" spc="0" normalizeH="0" baseline="0" noProof="0" dirty="0" smtClean="0">
                <a:ln>
                  <a:noFill/>
                </a:ln>
                <a:effectLst/>
                <a:uLnTx/>
                <a:uFillTx/>
                <a:latin typeface="Century Gothic" pitchFamily="34" charset="0"/>
              </a:rPr>
              <a:t>359.29</a:t>
            </a:r>
          </a:p>
          <a:p>
            <a:pPr marL="342900" marR="0" lvl="0" indent="-342900" defTabSz="914400" eaLnBrk="1" fontAlgn="auto" latinLnBrk="0" hangingPunct="1">
              <a:lnSpc>
                <a:spcPct val="200000"/>
              </a:lnSpc>
              <a:spcBef>
                <a:spcPts val="0"/>
              </a:spcBef>
              <a:spcAft>
                <a:spcPts val="0"/>
              </a:spcAft>
              <a:buClrTx/>
              <a:buSzTx/>
              <a:buFontTx/>
              <a:buNone/>
              <a:tabLst/>
              <a:defRPr/>
            </a:pPr>
            <a:r>
              <a:rPr lang="en-US" kern="0" dirty="0" smtClean="0">
                <a:latin typeface="Century Gothic" pitchFamily="34" charset="0"/>
              </a:rPr>
              <a:t>0</a:t>
            </a:r>
            <a:endParaRPr kumimoji="0" lang="en-US" b="0" i="0" u="none" strike="noStrike" kern="0" cap="none" spc="0" normalizeH="0" baseline="0" noProof="0" dirty="0">
              <a:ln>
                <a:noFill/>
              </a:ln>
              <a:effectLst/>
              <a:uLnTx/>
              <a:uFillTx/>
              <a:latin typeface="Century Gothic" pitchFamily="34" charset="0"/>
            </a:endParaRPr>
          </a:p>
        </p:txBody>
      </p:sp>
    </p:spTree>
    <p:extLst>
      <p:ext uri="{BB962C8B-B14F-4D97-AF65-F5344CB8AC3E}">
        <p14:creationId xmlns:p14="http://schemas.microsoft.com/office/powerpoint/2010/main" val="715363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
                                            <p:txEl>
                                              <p:pRg st="1" end="1"/>
                                            </p:txEl>
                                          </p:spTgt>
                                        </p:tgtEl>
                                        <p:attrNameLst>
                                          <p:attrName>style.visibility</p:attrName>
                                        </p:attrNameLst>
                                      </p:cBhvr>
                                      <p:to>
                                        <p:strVal val="visible"/>
                                      </p:to>
                                    </p:set>
                                    <p:animEffect transition="in" filter="dissolve">
                                      <p:cBhvr>
                                        <p:cTn id="7" dur="500"/>
                                        <p:tgtEl>
                                          <p:spTgt spid="4">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dissolve">
                                      <p:cBhvr>
                                        <p:cTn id="12" dur="500"/>
                                        <p:tgtEl>
                                          <p:spTgt spid="5">
                                            <p:txEl>
                                              <p:pRg st="1" end="1"/>
                                            </p:txEl>
                                          </p:spTgt>
                                        </p:tgtEl>
                                      </p:cBhvr>
                                    </p:animEffect>
                                  </p:childTnLst>
                                </p:cTn>
                              </p:par>
                              <p:par>
                                <p:cTn id="13" presetID="9" presetClass="entr" presetSubtype="0" fill="hold"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animEffect transition="in" filter="dissolve">
                                      <p:cBhvr>
                                        <p:cTn id="15" dur="500"/>
                                        <p:tgtEl>
                                          <p:spTgt spid="5">
                                            <p:txEl>
                                              <p:pRg st="2" end="2"/>
                                            </p:txEl>
                                          </p:spTgt>
                                        </p:tgtEl>
                                      </p:cBhvr>
                                    </p:animEffect>
                                  </p:childTnLst>
                                </p:cTn>
                              </p:par>
                              <p:par>
                                <p:cTn id="16" presetID="9" presetClass="entr" presetSubtype="0" fill="hold" nodeType="withEffect">
                                  <p:stCondLst>
                                    <p:cond delay="0"/>
                                  </p:stCondLst>
                                  <p:childTnLst>
                                    <p:set>
                                      <p:cBhvr>
                                        <p:cTn id="17" dur="1" fill="hold">
                                          <p:stCondLst>
                                            <p:cond delay="0"/>
                                          </p:stCondLst>
                                        </p:cTn>
                                        <p:tgtEl>
                                          <p:spTgt spid="5">
                                            <p:txEl>
                                              <p:pRg st="3" end="3"/>
                                            </p:txEl>
                                          </p:spTgt>
                                        </p:tgtEl>
                                        <p:attrNameLst>
                                          <p:attrName>style.visibility</p:attrName>
                                        </p:attrNameLst>
                                      </p:cBhvr>
                                      <p:to>
                                        <p:strVal val="visible"/>
                                      </p:to>
                                    </p:set>
                                    <p:animEffect transition="in" filter="dissolve">
                                      <p:cBhvr>
                                        <p:cTn id="18" dur="500"/>
                                        <p:tgtEl>
                                          <p:spTgt spid="5">
                                            <p:txEl>
                                              <p:pRg st="3" end="3"/>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9" presetClass="entr" presetSubtype="0" fill="hold" nodeType="clickEffect">
                                  <p:stCondLst>
                                    <p:cond delay="0"/>
                                  </p:stCondLst>
                                  <p:childTnLst>
                                    <p:set>
                                      <p:cBhvr>
                                        <p:cTn id="22" dur="1" fill="hold">
                                          <p:stCondLst>
                                            <p:cond delay="0"/>
                                          </p:stCondLst>
                                        </p:cTn>
                                        <p:tgtEl>
                                          <p:spTgt spid="6">
                                            <p:txEl>
                                              <p:pRg st="1" end="1"/>
                                            </p:txEl>
                                          </p:spTgt>
                                        </p:tgtEl>
                                        <p:attrNameLst>
                                          <p:attrName>style.visibility</p:attrName>
                                        </p:attrNameLst>
                                      </p:cBhvr>
                                      <p:to>
                                        <p:strVal val="visible"/>
                                      </p:to>
                                    </p:set>
                                    <p:animEffect transition="in" filter="dissolve">
                                      <p:cBhvr>
                                        <p:cTn id="23" dur="500"/>
                                        <p:tgtEl>
                                          <p:spTgt spid="6">
                                            <p:txEl>
                                              <p:pRg st="1" end="1"/>
                                            </p:txEl>
                                          </p:spTgt>
                                        </p:tgtEl>
                                      </p:cBhvr>
                                    </p:animEffect>
                                  </p:childTnLst>
                                </p:cTn>
                              </p:par>
                              <p:par>
                                <p:cTn id="24" presetID="9" presetClass="entr" presetSubtype="0" fill="hold" grpId="0" nodeType="with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dissolve">
                                      <p:cBhvr>
                                        <p:cTn id="26" dur="500"/>
                                        <p:tgtEl>
                                          <p:spTgt spid="32"/>
                                        </p:tgtEl>
                                      </p:cBhvr>
                                    </p:animEffect>
                                  </p:childTnLst>
                                  <p:subTnLst>
                                    <p:set>
                                      <p:cBhvr override="childStyle">
                                        <p:cTn dur="1" fill="hold" display="0" masterRel="nextClick" afterEffect="1"/>
                                        <p:tgtEl>
                                          <p:spTgt spid="32"/>
                                        </p:tgtEl>
                                        <p:attrNameLst>
                                          <p:attrName>style.visibility</p:attrName>
                                        </p:attrNameLst>
                                      </p:cBhvr>
                                      <p:to>
                                        <p:strVal val="hidden"/>
                                      </p:to>
                                    </p:set>
                                  </p:sub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7">
                                            <p:txEl>
                                              <p:pRg st="1" end="1"/>
                                            </p:txEl>
                                          </p:spTgt>
                                        </p:tgtEl>
                                        <p:attrNameLst>
                                          <p:attrName>style.visibility</p:attrName>
                                        </p:attrNameLst>
                                      </p:cBhvr>
                                      <p:to>
                                        <p:strVal val="visible"/>
                                      </p:to>
                                    </p:set>
                                    <p:animEffect transition="in" filter="dissolve">
                                      <p:cBhvr>
                                        <p:cTn id="31" dur="500"/>
                                        <p:tgtEl>
                                          <p:spTgt spid="7">
                                            <p:txEl>
                                              <p:pRg st="1" end="1"/>
                                            </p:txEl>
                                          </p:spTgt>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34"/>
                                        </p:tgtEl>
                                        <p:attrNameLst>
                                          <p:attrName>style.visibility</p:attrName>
                                        </p:attrNameLst>
                                      </p:cBhvr>
                                      <p:to>
                                        <p:strVal val="visible"/>
                                      </p:to>
                                    </p:set>
                                    <p:animEffect transition="in" filter="dissolve">
                                      <p:cBhvr>
                                        <p:cTn id="34" dur="500"/>
                                        <p:tgtEl>
                                          <p:spTgt spid="34"/>
                                        </p:tgtEl>
                                      </p:cBhvr>
                                    </p:animEffect>
                                  </p:childTnLst>
                                  <p:subTnLst>
                                    <p:set>
                                      <p:cBhvr override="childStyle">
                                        <p:cTn dur="1" fill="hold" display="0" masterRel="nextClick" afterEffect="1"/>
                                        <p:tgtEl>
                                          <p:spTgt spid="34"/>
                                        </p:tgtEl>
                                        <p:attrNameLst>
                                          <p:attrName>style.visibility</p:attrName>
                                        </p:attrNameLst>
                                      </p:cBhvr>
                                      <p:to>
                                        <p:strVal val="hidden"/>
                                      </p:to>
                                    </p:set>
                                  </p:subTnLst>
                                </p:cTn>
                              </p:par>
                            </p:childTnLst>
                          </p:cTn>
                        </p:par>
                      </p:childTnLst>
                    </p:cTn>
                  </p:par>
                  <p:par>
                    <p:cTn id="35" fill="hold">
                      <p:stCondLst>
                        <p:cond delay="indefinite"/>
                      </p:stCondLst>
                      <p:childTnLst>
                        <p:par>
                          <p:cTn id="36" fill="hold">
                            <p:stCondLst>
                              <p:cond delay="0"/>
                            </p:stCondLst>
                            <p:childTnLst>
                              <p:par>
                                <p:cTn id="37" presetID="9" presetClass="entr" presetSubtype="0" fill="hold" nodeType="clickEffect">
                                  <p:stCondLst>
                                    <p:cond delay="0"/>
                                  </p:stCondLst>
                                  <p:childTnLst>
                                    <p:set>
                                      <p:cBhvr>
                                        <p:cTn id="38" dur="1" fill="hold">
                                          <p:stCondLst>
                                            <p:cond delay="0"/>
                                          </p:stCondLst>
                                        </p:cTn>
                                        <p:tgtEl>
                                          <p:spTgt spid="8">
                                            <p:txEl>
                                              <p:pRg st="1" end="1"/>
                                            </p:txEl>
                                          </p:spTgt>
                                        </p:tgtEl>
                                        <p:attrNameLst>
                                          <p:attrName>style.visibility</p:attrName>
                                        </p:attrNameLst>
                                      </p:cBhvr>
                                      <p:to>
                                        <p:strVal val="visible"/>
                                      </p:to>
                                    </p:set>
                                    <p:animEffect transition="in" filter="dissolve">
                                      <p:cBhvr>
                                        <p:cTn id="39" dur="500"/>
                                        <p:tgtEl>
                                          <p:spTgt spid="8">
                                            <p:txEl>
                                              <p:pRg st="1" end="1"/>
                                            </p:txEl>
                                          </p:spTgt>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35"/>
                                        </p:tgtEl>
                                        <p:attrNameLst>
                                          <p:attrName>style.visibility</p:attrName>
                                        </p:attrNameLst>
                                      </p:cBhvr>
                                      <p:to>
                                        <p:strVal val="visible"/>
                                      </p:to>
                                    </p:set>
                                    <p:animEffect transition="in" filter="dissolve">
                                      <p:cBhvr>
                                        <p:cTn id="42" dur="500"/>
                                        <p:tgtEl>
                                          <p:spTgt spid="35"/>
                                        </p:tgtEl>
                                      </p:cBhvr>
                                    </p:animEffect>
                                  </p:childTnLst>
                                  <p:subTnLst>
                                    <p:set>
                                      <p:cBhvr override="childStyle">
                                        <p:cTn dur="1" fill="hold" display="0" masterRel="nextClick" afterEffect="1"/>
                                        <p:tgtEl>
                                          <p:spTgt spid="35"/>
                                        </p:tgtEl>
                                        <p:attrNameLst>
                                          <p:attrName>style.visibility</p:attrName>
                                        </p:attrNameLst>
                                      </p:cBhvr>
                                      <p:to>
                                        <p:strVal val="hidden"/>
                                      </p:to>
                                    </p:set>
                                  </p:subTnLst>
                                </p:cTn>
                              </p:par>
                              <p:par>
                                <p:cTn id="43" presetID="9" presetClass="entr" presetSubtype="0" fill="hold" nodeType="withEffect">
                                  <p:stCondLst>
                                    <p:cond delay="0"/>
                                  </p:stCondLst>
                                  <p:childTnLst>
                                    <p:set>
                                      <p:cBhvr>
                                        <p:cTn id="44" dur="1" fill="hold">
                                          <p:stCondLst>
                                            <p:cond delay="0"/>
                                          </p:stCondLst>
                                        </p:cTn>
                                        <p:tgtEl>
                                          <p:spTgt spid="4">
                                            <p:txEl>
                                              <p:pRg st="2" end="2"/>
                                            </p:txEl>
                                          </p:spTgt>
                                        </p:tgtEl>
                                        <p:attrNameLst>
                                          <p:attrName>style.visibility</p:attrName>
                                        </p:attrNameLst>
                                      </p:cBhvr>
                                      <p:to>
                                        <p:strVal val="visible"/>
                                      </p:to>
                                    </p:set>
                                    <p:animEffect transition="in" filter="dissolve">
                                      <p:cBhvr>
                                        <p:cTn id="45" dur="500"/>
                                        <p:tgtEl>
                                          <p:spTgt spid="4">
                                            <p:txEl>
                                              <p:pRg st="2" end="2"/>
                                            </p:txEl>
                                          </p:spTgt>
                                        </p:tgtEl>
                                      </p:cBhvr>
                                    </p:animEffect>
                                  </p:childTnLst>
                                </p:cTn>
                              </p:par>
                            </p:childTnLst>
                          </p:cTn>
                        </p:par>
                      </p:childTnLst>
                    </p:cTn>
                  </p:par>
                  <p:par>
                    <p:cTn id="46" fill="hold">
                      <p:stCondLst>
                        <p:cond delay="indefinite"/>
                      </p:stCondLst>
                      <p:childTnLst>
                        <p:par>
                          <p:cTn id="47" fill="hold">
                            <p:stCondLst>
                              <p:cond delay="0"/>
                            </p:stCondLst>
                            <p:childTnLst>
                              <p:par>
                                <p:cTn id="48" presetID="9" presetClass="entr" presetSubtype="0" fill="hold" nodeType="clickEffect">
                                  <p:stCondLst>
                                    <p:cond delay="0"/>
                                  </p:stCondLst>
                                  <p:childTnLst>
                                    <p:set>
                                      <p:cBhvr>
                                        <p:cTn id="49" dur="1" fill="hold">
                                          <p:stCondLst>
                                            <p:cond delay="0"/>
                                          </p:stCondLst>
                                        </p:cTn>
                                        <p:tgtEl>
                                          <p:spTgt spid="6">
                                            <p:txEl>
                                              <p:pRg st="2" end="2"/>
                                            </p:txEl>
                                          </p:spTgt>
                                        </p:tgtEl>
                                        <p:attrNameLst>
                                          <p:attrName>style.visibility</p:attrName>
                                        </p:attrNameLst>
                                      </p:cBhvr>
                                      <p:to>
                                        <p:strVal val="visible"/>
                                      </p:to>
                                    </p:set>
                                    <p:animEffect transition="in" filter="dissolve">
                                      <p:cBhvr>
                                        <p:cTn id="50" dur="500"/>
                                        <p:tgtEl>
                                          <p:spTgt spid="6">
                                            <p:txEl>
                                              <p:pRg st="2" end="2"/>
                                            </p:txEl>
                                          </p:spTgt>
                                        </p:tgtEl>
                                      </p:cBhvr>
                                    </p:animEffect>
                                  </p:childTnLst>
                                </p:cTn>
                              </p:par>
                              <p:par>
                                <p:cTn id="51" presetID="9" presetClass="entr" presetSubtype="0" fill="hold" grpId="0" nodeType="withEffect">
                                  <p:stCondLst>
                                    <p:cond delay="0"/>
                                  </p:stCondLst>
                                  <p:childTnLst>
                                    <p:set>
                                      <p:cBhvr>
                                        <p:cTn id="52" dur="1" fill="hold">
                                          <p:stCondLst>
                                            <p:cond delay="0"/>
                                          </p:stCondLst>
                                        </p:cTn>
                                        <p:tgtEl>
                                          <p:spTgt spid="36"/>
                                        </p:tgtEl>
                                        <p:attrNameLst>
                                          <p:attrName>style.visibility</p:attrName>
                                        </p:attrNameLst>
                                      </p:cBhvr>
                                      <p:to>
                                        <p:strVal val="visible"/>
                                      </p:to>
                                    </p:set>
                                    <p:animEffect transition="in" filter="dissolve">
                                      <p:cBhvr>
                                        <p:cTn id="53" dur="500"/>
                                        <p:tgtEl>
                                          <p:spTgt spid="36"/>
                                        </p:tgtEl>
                                      </p:cBhvr>
                                    </p:animEffect>
                                  </p:childTnLst>
                                  <p:subTnLst>
                                    <p:set>
                                      <p:cBhvr override="childStyle">
                                        <p:cTn dur="1" fill="hold" display="0" masterRel="nextClick" afterEffect="1"/>
                                        <p:tgtEl>
                                          <p:spTgt spid="36"/>
                                        </p:tgtEl>
                                        <p:attrNameLst>
                                          <p:attrName>style.visibility</p:attrName>
                                        </p:attrNameLst>
                                      </p:cBhvr>
                                      <p:to>
                                        <p:strVal val="hidden"/>
                                      </p:to>
                                    </p:set>
                                  </p:subTnLst>
                                </p:cTn>
                              </p:par>
                            </p:childTnLst>
                          </p:cTn>
                        </p:par>
                      </p:childTnLst>
                    </p:cTn>
                  </p:par>
                  <p:par>
                    <p:cTn id="54" fill="hold">
                      <p:stCondLst>
                        <p:cond delay="indefinite"/>
                      </p:stCondLst>
                      <p:childTnLst>
                        <p:par>
                          <p:cTn id="55" fill="hold">
                            <p:stCondLst>
                              <p:cond delay="0"/>
                            </p:stCondLst>
                            <p:childTnLst>
                              <p:par>
                                <p:cTn id="56" presetID="9" presetClass="entr" presetSubtype="0" fill="hold" nodeType="clickEffect">
                                  <p:stCondLst>
                                    <p:cond delay="0"/>
                                  </p:stCondLst>
                                  <p:childTnLst>
                                    <p:set>
                                      <p:cBhvr>
                                        <p:cTn id="57" dur="1" fill="hold">
                                          <p:stCondLst>
                                            <p:cond delay="0"/>
                                          </p:stCondLst>
                                        </p:cTn>
                                        <p:tgtEl>
                                          <p:spTgt spid="7">
                                            <p:txEl>
                                              <p:pRg st="2" end="2"/>
                                            </p:txEl>
                                          </p:spTgt>
                                        </p:tgtEl>
                                        <p:attrNameLst>
                                          <p:attrName>style.visibility</p:attrName>
                                        </p:attrNameLst>
                                      </p:cBhvr>
                                      <p:to>
                                        <p:strVal val="visible"/>
                                      </p:to>
                                    </p:set>
                                    <p:animEffect transition="in" filter="dissolve">
                                      <p:cBhvr>
                                        <p:cTn id="58" dur="500"/>
                                        <p:tgtEl>
                                          <p:spTgt spid="7">
                                            <p:txEl>
                                              <p:pRg st="2" end="2"/>
                                            </p:txEl>
                                          </p:spTgt>
                                        </p:tgtEl>
                                      </p:cBhvr>
                                    </p:animEffect>
                                  </p:childTnLst>
                                </p:cTn>
                              </p:par>
                              <p:par>
                                <p:cTn id="59" presetID="9" presetClass="entr" presetSubtype="0" fill="hold" grpId="0" nodeType="withEffect">
                                  <p:stCondLst>
                                    <p:cond delay="0"/>
                                  </p:stCondLst>
                                  <p:childTnLst>
                                    <p:set>
                                      <p:cBhvr>
                                        <p:cTn id="60" dur="1" fill="hold">
                                          <p:stCondLst>
                                            <p:cond delay="0"/>
                                          </p:stCondLst>
                                        </p:cTn>
                                        <p:tgtEl>
                                          <p:spTgt spid="38"/>
                                        </p:tgtEl>
                                        <p:attrNameLst>
                                          <p:attrName>style.visibility</p:attrName>
                                        </p:attrNameLst>
                                      </p:cBhvr>
                                      <p:to>
                                        <p:strVal val="visible"/>
                                      </p:to>
                                    </p:set>
                                    <p:animEffect transition="in" filter="dissolve">
                                      <p:cBhvr>
                                        <p:cTn id="61" dur="500"/>
                                        <p:tgtEl>
                                          <p:spTgt spid="38"/>
                                        </p:tgtEl>
                                      </p:cBhvr>
                                    </p:animEffect>
                                  </p:childTnLst>
                                  <p:subTnLst>
                                    <p:set>
                                      <p:cBhvr override="childStyle">
                                        <p:cTn dur="1" fill="hold" display="0" masterRel="nextClick" afterEffect="1"/>
                                        <p:tgtEl>
                                          <p:spTgt spid="38"/>
                                        </p:tgtEl>
                                        <p:attrNameLst>
                                          <p:attrName>style.visibility</p:attrName>
                                        </p:attrNameLst>
                                      </p:cBhvr>
                                      <p:to>
                                        <p:strVal val="hidden"/>
                                      </p:to>
                                    </p:set>
                                  </p:subTnLst>
                                </p:cTn>
                              </p:par>
                            </p:childTnLst>
                          </p:cTn>
                        </p:par>
                      </p:childTnLst>
                    </p:cTn>
                  </p:par>
                  <p:par>
                    <p:cTn id="62" fill="hold">
                      <p:stCondLst>
                        <p:cond delay="indefinite"/>
                      </p:stCondLst>
                      <p:childTnLst>
                        <p:par>
                          <p:cTn id="63" fill="hold">
                            <p:stCondLst>
                              <p:cond delay="0"/>
                            </p:stCondLst>
                            <p:childTnLst>
                              <p:par>
                                <p:cTn id="64" presetID="9" presetClass="entr" presetSubtype="0" fill="hold" nodeType="clickEffect">
                                  <p:stCondLst>
                                    <p:cond delay="0"/>
                                  </p:stCondLst>
                                  <p:childTnLst>
                                    <p:set>
                                      <p:cBhvr>
                                        <p:cTn id="65" dur="1" fill="hold">
                                          <p:stCondLst>
                                            <p:cond delay="0"/>
                                          </p:stCondLst>
                                        </p:cTn>
                                        <p:tgtEl>
                                          <p:spTgt spid="8">
                                            <p:txEl>
                                              <p:pRg st="2" end="2"/>
                                            </p:txEl>
                                          </p:spTgt>
                                        </p:tgtEl>
                                        <p:attrNameLst>
                                          <p:attrName>style.visibility</p:attrName>
                                        </p:attrNameLst>
                                      </p:cBhvr>
                                      <p:to>
                                        <p:strVal val="visible"/>
                                      </p:to>
                                    </p:set>
                                    <p:animEffect transition="in" filter="dissolve">
                                      <p:cBhvr>
                                        <p:cTn id="66" dur="500"/>
                                        <p:tgtEl>
                                          <p:spTgt spid="8">
                                            <p:txEl>
                                              <p:pRg st="2" end="2"/>
                                            </p:txEl>
                                          </p:spTgt>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39"/>
                                        </p:tgtEl>
                                        <p:attrNameLst>
                                          <p:attrName>style.visibility</p:attrName>
                                        </p:attrNameLst>
                                      </p:cBhvr>
                                      <p:to>
                                        <p:strVal val="visible"/>
                                      </p:to>
                                    </p:set>
                                    <p:animEffect transition="in" filter="dissolve">
                                      <p:cBhvr>
                                        <p:cTn id="69" dur="500"/>
                                        <p:tgtEl>
                                          <p:spTgt spid="39"/>
                                        </p:tgtEl>
                                      </p:cBhvr>
                                    </p:animEffect>
                                  </p:childTnLst>
                                  <p:subTnLst>
                                    <p:set>
                                      <p:cBhvr override="childStyle">
                                        <p:cTn dur="1" fill="hold" display="0" masterRel="nextClick" afterEffect="1"/>
                                        <p:tgtEl>
                                          <p:spTgt spid="39"/>
                                        </p:tgtEl>
                                        <p:attrNameLst>
                                          <p:attrName>style.visibility</p:attrName>
                                        </p:attrNameLst>
                                      </p:cBhvr>
                                      <p:to>
                                        <p:strVal val="hidden"/>
                                      </p:to>
                                    </p:set>
                                  </p:subTnLst>
                                </p:cTn>
                              </p:par>
                              <p:par>
                                <p:cTn id="70" presetID="9" presetClass="entr" presetSubtype="0" fill="hold" nodeType="withEffect">
                                  <p:stCondLst>
                                    <p:cond delay="0"/>
                                  </p:stCondLst>
                                  <p:childTnLst>
                                    <p:set>
                                      <p:cBhvr>
                                        <p:cTn id="71" dur="1" fill="hold">
                                          <p:stCondLst>
                                            <p:cond delay="0"/>
                                          </p:stCondLst>
                                        </p:cTn>
                                        <p:tgtEl>
                                          <p:spTgt spid="4">
                                            <p:txEl>
                                              <p:pRg st="3" end="3"/>
                                            </p:txEl>
                                          </p:spTgt>
                                        </p:tgtEl>
                                        <p:attrNameLst>
                                          <p:attrName>style.visibility</p:attrName>
                                        </p:attrNameLst>
                                      </p:cBhvr>
                                      <p:to>
                                        <p:strVal val="visible"/>
                                      </p:to>
                                    </p:set>
                                    <p:animEffect transition="in" filter="dissolve">
                                      <p:cBhvr>
                                        <p:cTn id="72" dur="500"/>
                                        <p:tgtEl>
                                          <p:spTgt spid="4">
                                            <p:txEl>
                                              <p:pRg st="3" end="3"/>
                                            </p:txEl>
                                          </p:spTgt>
                                        </p:tgtEl>
                                      </p:cBhvr>
                                    </p:animEffect>
                                  </p:childTnLst>
                                </p:cTn>
                              </p:par>
                            </p:childTnLst>
                          </p:cTn>
                        </p:par>
                      </p:childTnLst>
                    </p:cTn>
                  </p:par>
                  <p:par>
                    <p:cTn id="73" fill="hold">
                      <p:stCondLst>
                        <p:cond delay="indefinite"/>
                      </p:stCondLst>
                      <p:childTnLst>
                        <p:par>
                          <p:cTn id="74" fill="hold">
                            <p:stCondLst>
                              <p:cond delay="0"/>
                            </p:stCondLst>
                            <p:childTnLst>
                              <p:par>
                                <p:cTn id="75" presetID="9" presetClass="entr" presetSubtype="0" fill="hold" nodeType="clickEffect">
                                  <p:stCondLst>
                                    <p:cond delay="0"/>
                                  </p:stCondLst>
                                  <p:childTnLst>
                                    <p:set>
                                      <p:cBhvr>
                                        <p:cTn id="76" dur="1" fill="hold">
                                          <p:stCondLst>
                                            <p:cond delay="0"/>
                                          </p:stCondLst>
                                        </p:cTn>
                                        <p:tgtEl>
                                          <p:spTgt spid="6">
                                            <p:txEl>
                                              <p:pRg st="3" end="3"/>
                                            </p:txEl>
                                          </p:spTgt>
                                        </p:tgtEl>
                                        <p:attrNameLst>
                                          <p:attrName>style.visibility</p:attrName>
                                        </p:attrNameLst>
                                      </p:cBhvr>
                                      <p:to>
                                        <p:strVal val="visible"/>
                                      </p:to>
                                    </p:set>
                                    <p:animEffect transition="in" filter="dissolve">
                                      <p:cBhvr>
                                        <p:cTn id="77" dur="500"/>
                                        <p:tgtEl>
                                          <p:spTgt spid="6">
                                            <p:txEl>
                                              <p:pRg st="3" end="3"/>
                                            </p:txEl>
                                          </p:spTgt>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40"/>
                                        </p:tgtEl>
                                        <p:attrNameLst>
                                          <p:attrName>style.visibility</p:attrName>
                                        </p:attrNameLst>
                                      </p:cBhvr>
                                      <p:to>
                                        <p:strVal val="visible"/>
                                      </p:to>
                                    </p:set>
                                    <p:animEffect transition="in" filter="dissolve">
                                      <p:cBhvr>
                                        <p:cTn id="80" dur="500"/>
                                        <p:tgtEl>
                                          <p:spTgt spid="40"/>
                                        </p:tgtEl>
                                      </p:cBhvr>
                                    </p:animEffect>
                                  </p:childTnLst>
                                  <p:subTnLst>
                                    <p:set>
                                      <p:cBhvr override="childStyle">
                                        <p:cTn dur="1" fill="hold" display="0" masterRel="nextClick" afterEffect="1"/>
                                        <p:tgtEl>
                                          <p:spTgt spid="40"/>
                                        </p:tgtEl>
                                        <p:attrNameLst>
                                          <p:attrName>style.visibility</p:attrName>
                                        </p:attrNameLst>
                                      </p:cBhvr>
                                      <p:to>
                                        <p:strVal val="hidden"/>
                                      </p:to>
                                    </p:set>
                                  </p:subTnLst>
                                </p:cTn>
                              </p:par>
                            </p:childTnLst>
                          </p:cTn>
                        </p:par>
                      </p:childTnLst>
                    </p:cTn>
                  </p:par>
                  <p:par>
                    <p:cTn id="81" fill="hold">
                      <p:stCondLst>
                        <p:cond delay="indefinite"/>
                      </p:stCondLst>
                      <p:childTnLst>
                        <p:par>
                          <p:cTn id="82" fill="hold">
                            <p:stCondLst>
                              <p:cond delay="0"/>
                            </p:stCondLst>
                            <p:childTnLst>
                              <p:par>
                                <p:cTn id="83" presetID="9" presetClass="entr" presetSubtype="0" fill="hold" nodeType="clickEffect">
                                  <p:stCondLst>
                                    <p:cond delay="0"/>
                                  </p:stCondLst>
                                  <p:childTnLst>
                                    <p:set>
                                      <p:cBhvr>
                                        <p:cTn id="84" dur="1" fill="hold">
                                          <p:stCondLst>
                                            <p:cond delay="0"/>
                                          </p:stCondLst>
                                        </p:cTn>
                                        <p:tgtEl>
                                          <p:spTgt spid="7">
                                            <p:txEl>
                                              <p:pRg st="3" end="3"/>
                                            </p:txEl>
                                          </p:spTgt>
                                        </p:tgtEl>
                                        <p:attrNameLst>
                                          <p:attrName>style.visibility</p:attrName>
                                        </p:attrNameLst>
                                      </p:cBhvr>
                                      <p:to>
                                        <p:strVal val="visible"/>
                                      </p:to>
                                    </p:set>
                                    <p:animEffect transition="in" filter="dissolve">
                                      <p:cBhvr>
                                        <p:cTn id="85" dur="500"/>
                                        <p:tgtEl>
                                          <p:spTgt spid="7">
                                            <p:txEl>
                                              <p:pRg st="3" end="3"/>
                                            </p:txEl>
                                          </p:spTgt>
                                        </p:tgtEl>
                                      </p:cBhvr>
                                    </p:animEffect>
                                  </p:childTnLst>
                                </p:cTn>
                              </p:par>
                              <p:par>
                                <p:cTn id="86" presetID="9" presetClass="entr" presetSubtype="0" fill="hold" grpId="0" nodeType="withEffect">
                                  <p:stCondLst>
                                    <p:cond delay="0"/>
                                  </p:stCondLst>
                                  <p:childTnLst>
                                    <p:set>
                                      <p:cBhvr>
                                        <p:cTn id="87" dur="1" fill="hold">
                                          <p:stCondLst>
                                            <p:cond delay="0"/>
                                          </p:stCondLst>
                                        </p:cTn>
                                        <p:tgtEl>
                                          <p:spTgt spid="42"/>
                                        </p:tgtEl>
                                        <p:attrNameLst>
                                          <p:attrName>style.visibility</p:attrName>
                                        </p:attrNameLst>
                                      </p:cBhvr>
                                      <p:to>
                                        <p:strVal val="visible"/>
                                      </p:to>
                                    </p:set>
                                    <p:animEffect transition="in" filter="dissolve">
                                      <p:cBhvr>
                                        <p:cTn id="88" dur="500"/>
                                        <p:tgtEl>
                                          <p:spTgt spid="42"/>
                                        </p:tgtEl>
                                      </p:cBhvr>
                                    </p:animEffect>
                                  </p:childTnLst>
                                  <p:subTnLst>
                                    <p:set>
                                      <p:cBhvr override="childStyle">
                                        <p:cTn dur="1" fill="hold" display="0" masterRel="nextClick" afterEffect="1"/>
                                        <p:tgtEl>
                                          <p:spTgt spid="42"/>
                                        </p:tgtEl>
                                        <p:attrNameLst>
                                          <p:attrName>style.visibility</p:attrName>
                                        </p:attrNameLst>
                                      </p:cBhvr>
                                      <p:to>
                                        <p:strVal val="hidden"/>
                                      </p:to>
                                    </p:set>
                                  </p:subTnLst>
                                </p:cTn>
                              </p:par>
                            </p:childTnLst>
                          </p:cTn>
                        </p:par>
                      </p:childTnLst>
                    </p:cTn>
                  </p:par>
                  <p:par>
                    <p:cTn id="89" fill="hold">
                      <p:stCondLst>
                        <p:cond delay="indefinite"/>
                      </p:stCondLst>
                      <p:childTnLst>
                        <p:par>
                          <p:cTn id="90" fill="hold">
                            <p:stCondLst>
                              <p:cond delay="0"/>
                            </p:stCondLst>
                            <p:childTnLst>
                              <p:par>
                                <p:cTn id="91" presetID="9" presetClass="entr" presetSubtype="0" fill="hold" nodeType="clickEffect">
                                  <p:stCondLst>
                                    <p:cond delay="0"/>
                                  </p:stCondLst>
                                  <p:childTnLst>
                                    <p:set>
                                      <p:cBhvr>
                                        <p:cTn id="92" dur="1" fill="hold">
                                          <p:stCondLst>
                                            <p:cond delay="0"/>
                                          </p:stCondLst>
                                        </p:cTn>
                                        <p:tgtEl>
                                          <p:spTgt spid="8">
                                            <p:txEl>
                                              <p:pRg st="3" end="3"/>
                                            </p:txEl>
                                          </p:spTgt>
                                        </p:tgtEl>
                                        <p:attrNameLst>
                                          <p:attrName>style.visibility</p:attrName>
                                        </p:attrNameLst>
                                      </p:cBhvr>
                                      <p:to>
                                        <p:strVal val="visible"/>
                                      </p:to>
                                    </p:set>
                                    <p:animEffect transition="in" filter="dissolve">
                                      <p:cBhvr>
                                        <p:cTn id="93" dur="500"/>
                                        <p:tgtEl>
                                          <p:spTgt spid="8">
                                            <p:txEl>
                                              <p:pRg st="3" end="3"/>
                                            </p:txEl>
                                          </p:spTgt>
                                        </p:tgtEl>
                                      </p:cBhvr>
                                    </p:animEffect>
                                  </p:childTnLst>
                                </p:cTn>
                              </p:par>
                              <p:par>
                                <p:cTn id="94" presetID="9" presetClass="entr" presetSubtype="0" fill="hold" grpId="0" nodeType="withEffect">
                                  <p:stCondLst>
                                    <p:cond delay="0"/>
                                  </p:stCondLst>
                                  <p:childTnLst>
                                    <p:set>
                                      <p:cBhvr>
                                        <p:cTn id="95" dur="1" fill="hold">
                                          <p:stCondLst>
                                            <p:cond delay="0"/>
                                          </p:stCondLst>
                                        </p:cTn>
                                        <p:tgtEl>
                                          <p:spTgt spid="43"/>
                                        </p:tgtEl>
                                        <p:attrNameLst>
                                          <p:attrName>style.visibility</p:attrName>
                                        </p:attrNameLst>
                                      </p:cBhvr>
                                      <p:to>
                                        <p:strVal val="visible"/>
                                      </p:to>
                                    </p:set>
                                    <p:animEffect transition="in" filter="dissolve">
                                      <p:cBhvr>
                                        <p:cTn id="96" dur="500"/>
                                        <p:tgtEl>
                                          <p:spTgt spid="43"/>
                                        </p:tgtEl>
                                      </p:cBhvr>
                                    </p:animEffect>
                                  </p:childTnLst>
                                  <p:subTnLst>
                                    <p:set>
                                      <p:cBhvr override="childStyle">
                                        <p:cTn dur="1" fill="hold" display="0" masterRel="nextClick" afterEffect="1"/>
                                        <p:tgtEl>
                                          <p:spTgt spid="43"/>
                                        </p:tgtEl>
                                        <p:attrNameLst>
                                          <p:attrName>style.visibility</p:attrName>
                                        </p:attrNameLst>
                                      </p:cBhvr>
                                      <p:to>
                                        <p:strVal val="hidden"/>
                                      </p:to>
                                    </p:set>
                                  </p:subTnLst>
                                </p:cTn>
                              </p:par>
                            </p:childTnLst>
                          </p:cTn>
                        </p:par>
                      </p:childTnLst>
                    </p:cTn>
                  </p:par>
                  <p:par>
                    <p:cTn id="97" fill="hold">
                      <p:stCondLst>
                        <p:cond delay="indefinite"/>
                      </p:stCondLst>
                      <p:childTnLst>
                        <p:par>
                          <p:cTn id="98" fill="hold">
                            <p:stCondLst>
                              <p:cond delay="0"/>
                            </p:stCondLst>
                            <p:childTnLst>
                              <p:par>
                                <p:cTn id="99" presetID="9" presetClass="entr" presetSubtype="0" fill="hold" nodeType="clickEffect">
                                  <p:stCondLst>
                                    <p:cond delay="0"/>
                                  </p:stCondLst>
                                  <p:childTnLst>
                                    <p:set>
                                      <p:cBhvr>
                                        <p:cTn id="100" dur="1" fill="hold">
                                          <p:stCondLst>
                                            <p:cond delay="0"/>
                                          </p:stCondLst>
                                        </p:cTn>
                                        <p:tgtEl>
                                          <p:spTgt spid="61">
                                            <p:txEl>
                                              <p:pRg st="1" end="1"/>
                                            </p:txEl>
                                          </p:spTgt>
                                        </p:tgtEl>
                                        <p:attrNameLst>
                                          <p:attrName>style.visibility</p:attrName>
                                        </p:attrNameLst>
                                      </p:cBhvr>
                                      <p:to>
                                        <p:strVal val="visible"/>
                                      </p:to>
                                    </p:set>
                                    <p:animEffect transition="in" filter="dissolve">
                                      <p:cBhvr>
                                        <p:cTn id="101" dur="500"/>
                                        <p:tgtEl>
                                          <p:spTgt spid="61">
                                            <p:txEl>
                                              <p:pRg st="1" end="1"/>
                                            </p:txEl>
                                          </p:spTgt>
                                        </p:tgtEl>
                                      </p:cBhvr>
                                    </p:animEffect>
                                  </p:childTnLst>
                                </p:cTn>
                              </p:par>
                            </p:childTnLst>
                          </p:cTn>
                        </p:par>
                      </p:childTnLst>
                    </p:cTn>
                  </p:par>
                  <p:par>
                    <p:cTn id="102" fill="hold">
                      <p:stCondLst>
                        <p:cond delay="indefinite"/>
                      </p:stCondLst>
                      <p:childTnLst>
                        <p:par>
                          <p:cTn id="103" fill="hold">
                            <p:stCondLst>
                              <p:cond delay="0"/>
                            </p:stCondLst>
                            <p:childTnLst>
                              <p:par>
                                <p:cTn id="104" presetID="9" presetClass="entr" presetSubtype="0" fill="hold" nodeType="clickEffect">
                                  <p:stCondLst>
                                    <p:cond delay="0"/>
                                  </p:stCondLst>
                                  <p:childTnLst>
                                    <p:set>
                                      <p:cBhvr>
                                        <p:cTn id="105" dur="1" fill="hold">
                                          <p:stCondLst>
                                            <p:cond delay="0"/>
                                          </p:stCondLst>
                                        </p:cTn>
                                        <p:tgtEl>
                                          <p:spTgt spid="62">
                                            <p:txEl>
                                              <p:pRg st="1" end="1"/>
                                            </p:txEl>
                                          </p:spTgt>
                                        </p:tgtEl>
                                        <p:attrNameLst>
                                          <p:attrName>style.visibility</p:attrName>
                                        </p:attrNameLst>
                                      </p:cBhvr>
                                      <p:to>
                                        <p:strVal val="visible"/>
                                      </p:to>
                                    </p:set>
                                    <p:animEffect transition="in" filter="dissolve">
                                      <p:cBhvr>
                                        <p:cTn id="106" dur="500"/>
                                        <p:tgtEl>
                                          <p:spTgt spid="62">
                                            <p:txEl>
                                              <p:pRg st="1" end="1"/>
                                            </p:txEl>
                                          </p:spTgt>
                                        </p:tgtEl>
                                      </p:cBhvr>
                                    </p:animEffect>
                                  </p:childTnLst>
                                </p:cTn>
                              </p:par>
                            </p:childTnLst>
                          </p:cTn>
                        </p:par>
                      </p:childTnLst>
                    </p:cTn>
                  </p:par>
                  <p:par>
                    <p:cTn id="107" fill="hold">
                      <p:stCondLst>
                        <p:cond delay="indefinite"/>
                      </p:stCondLst>
                      <p:childTnLst>
                        <p:par>
                          <p:cTn id="108" fill="hold">
                            <p:stCondLst>
                              <p:cond delay="0"/>
                            </p:stCondLst>
                            <p:childTnLst>
                              <p:par>
                                <p:cTn id="109" presetID="9" presetClass="entr" presetSubtype="0" fill="hold" nodeType="clickEffect">
                                  <p:stCondLst>
                                    <p:cond delay="0"/>
                                  </p:stCondLst>
                                  <p:childTnLst>
                                    <p:set>
                                      <p:cBhvr>
                                        <p:cTn id="110" dur="1" fill="hold">
                                          <p:stCondLst>
                                            <p:cond delay="0"/>
                                          </p:stCondLst>
                                        </p:cTn>
                                        <p:tgtEl>
                                          <p:spTgt spid="63">
                                            <p:txEl>
                                              <p:pRg st="1" end="1"/>
                                            </p:txEl>
                                          </p:spTgt>
                                        </p:tgtEl>
                                        <p:attrNameLst>
                                          <p:attrName>style.visibility</p:attrName>
                                        </p:attrNameLst>
                                      </p:cBhvr>
                                      <p:to>
                                        <p:strVal val="visible"/>
                                      </p:to>
                                    </p:set>
                                    <p:animEffect transition="in" filter="dissolve">
                                      <p:cBhvr>
                                        <p:cTn id="111" dur="500"/>
                                        <p:tgtEl>
                                          <p:spTgt spid="63">
                                            <p:txEl>
                                              <p:pRg st="1" end="1"/>
                                            </p:txEl>
                                          </p:spTgt>
                                        </p:tgtEl>
                                      </p:cBhvr>
                                    </p:animEffect>
                                  </p:childTnLst>
                                </p:cTn>
                              </p:par>
                            </p:childTnLst>
                          </p:cTn>
                        </p:par>
                      </p:childTnLst>
                    </p:cTn>
                  </p:par>
                  <p:par>
                    <p:cTn id="112" fill="hold">
                      <p:stCondLst>
                        <p:cond delay="indefinite"/>
                      </p:stCondLst>
                      <p:childTnLst>
                        <p:par>
                          <p:cTn id="113" fill="hold">
                            <p:stCondLst>
                              <p:cond delay="0"/>
                            </p:stCondLst>
                            <p:childTnLst>
                              <p:par>
                                <p:cTn id="114" presetID="9" presetClass="entr" presetSubtype="0" fill="hold" nodeType="clickEffect">
                                  <p:stCondLst>
                                    <p:cond delay="0"/>
                                  </p:stCondLst>
                                  <p:childTnLst>
                                    <p:set>
                                      <p:cBhvr>
                                        <p:cTn id="115" dur="1" fill="hold">
                                          <p:stCondLst>
                                            <p:cond delay="0"/>
                                          </p:stCondLst>
                                        </p:cTn>
                                        <p:tgtEl>
                                          <p:spTgt spid="61">
                                            <p:txEl>
                                              <p:pRg st="2" end="2"/>
                                            </p:txEl>
                                          </p:spTgt>
                                        </p:tgtEl>
                                        <p:attrNameLst>
                                          <p:attrName>style.visibility</p:attrName>
                                        </p:attrNameLst>
                                      </p:cBhvr>
                                      <p:to>
                                        <p:strVal val="visible"/>
                                      </p:to>
                                    </p:set>
                                    <p:animEffect transition="in" filter="dissolve">
                                      <p:cBhvr>
                                        <p:cTn id="116" dur="500"/>
                                        <p:tgtEl>
                                          <p:spTgt spid="61">
                                            <p:txEl>
                                              <p:pRg st="2" end="2"/>
                                            </p:txEl>
                                          </p:spTgt>
                                        </p:tgtEl>
                                      </p:cBhvr>
                                    </p:animEffect>
                                  </p:childTnLst>
                                </p:cTn>
                              </p:par>
                            </p:childTnLst>
                          </p:cTn>
                        </p:par>
                      </p:childTnLst>
                    </p:cTn>
                  </p:par>
                  <p:par>
                    <p:cTn id="117" fill="hold">
                      <p:stCondLst>
                        <p:cond delay="indefinite"/>
                      </p:stCondLst>
                      <p:childTnLst>
                        <p:par>
                          <p:cTn id="118" fill="hold">
                            <p:stCondLst>
                              <p:cond delay="0"/>
                            </p:stCondLst>
                            <p:childTnLst>
                              <p:par>
                                <p:cTn id="119" presetID="9" presetClass="entr" presetSubtype="0" fill="hold" nodeType="clickEffect">
                                  <p:stCondLst>
                                    <p:cond delay="0"/>
                                  </p:stCondLst>
                                  <p:childTnLst>
                                    <p:set>
                                      <p:cBhvr>
                                        <p:cTn id="120" dur="1" fill="hold">
                                          <p:stCondLst>
                                            <p:cond delay="0"/>
                                          </p:stCondLst>
                                        </p:cTn>
                                        <p:tgtEl>
                                          <p:spTgt spid="62">
                                            <p:txEl>
                                              <p:pRg st="2" end="2"/>
                                            </p:txEl>
                                          </p:spTgt>
                                        </p:tgtEl>
                                        <p:attrNameLst>
                                          <p:attrName>style.visibility</p:attrName>
                                        </p:attrNameLst>
                                      </p:cBhvr>
                                      <p:to>
                                        <p:strVal val="visible"/>
                                      </p:to>
                                    </p:set>
                                    <p:animEffect transition="in" filter="dissolve">
                                      <p:cBhvr>
                                        <p:cTn id="121" dur="500"/>
                                        <p:tgtEl>
                                          <p:spTgt spid="62">
                                            <p:txEl>
                                              <p:pRg st="2" end="2"/>
                                            </p:txEl>
                                          </p:spTgt>
                                        </p:tgtEl>
                                      </p:cBhvr>
                                    </p:animEffect>
                                  </p:childTnLst>
                                </p:cTn>
                              </p:par>
                            </p:childTnLst>
                          </p:cTn>
                        </p:par>
                      </p:childTnLst>
                    </p:cTn>
                  </p:par>
                  <p:par>
                    <p:cTn id="122" fill="hold">
                      <p:stCondLst>
                        <p:cond delay="indefinite"/>
                      </p:stCondLst>
                      <p:childTnLst>
                        <p:par>
                          <p:cTn id="123" fill="hold">
                            <p:stCondLst>
                              <p:cond delay="0"/>
                            </p:stCondLst>
                            <p:childTnLst>
                              <p:par>
                                <p:cTn id="124" presetID="9" presetClass="entr" presetSubtype="0" fill="hold" nodeType="clickEffect">
                                  <p:stCondLst>
                                    <p:cond delay="0"/>
                                  </p:stCondLst>
                                  <p:childTnLst>
                                    <p:set>
                                      <p:cBhvr>
                                        <p:cTn id="125" dur="1" fill="hold">
                                          <p:stCondLst>
                                            <p:cond delay="0"/>
                                          </p:stCondLst>
                                        </p:cTn>
                                        <p:tgtEl>
                                          <p:spTgt spid="63">
                                            <p:txEl>
                                              <p:pRg st="2" end="2"/>
                                            </p:txEl>
                                          </p:spTgt>
                                        </p:tgtEl>
                                        <p:attrNameLst>
                                          <p:attrName>style.visibility</p:attrName>
                                        </p:attrNameLst>
                                      </p:cBhvr>
                                      <p:to>
                                        <p:strVal val="visible"/>
                                      </p:to>
                                    </p:set>
                                    <p:animEffect transition="in" filter="dissolve">
                                      <p:cBhvr>
                                        <p:cTn id="126" dur="500"/>
                                        <p:tgtEl>
                                          <p:spTgt spid="63">
                                            <p:txEl>
                                              <p:pRg st="2" end="2"/>
                                            </p:txEl>
                                          </p:spTgt>
                                        </p:tgtEl>
                                      </p:cBhvr>
                                    </p:animEffect>
                                  </p:childTnLst>
                                </p:cTn>
                              </p:par>
                            </p:childTnLst>
                          </p:cTn>
                        </p:par>
                      </p:childTnLst>
                    </p:cTn>
                  </p:par>
                  <p:par>
                    <p:cTn id="127" fill="hold">
                      <p:stCondLst>
                        <p:cond delay="indefinite"/>
                      </p:stCondLst>
                      <p:childTnLst>
                        <p:par>
                          <p:cTn id="128" fill="hold">
                            <p:stCondLst>
                              <p:cond delay="0"/>
                            </p:stCondLst>
                            <p:childTnLst>
                              <p:par>
                                <p:cTn id="129" presetID="9" presetClass="entr" presetSubtype="0" fill="hold" nodeType="clickEffect">
                                  <p:stCondLst>
                                    <p:cond delay="0"/>
                                  </p:stCondLst>
                                  <p:childTnLst>
                                    <p:set>
                                      <p:cBhvr>
                                        <p:cTn id="130" dur="1" fill="hold">
                                          <p:stCondLst>
                                            <p:cond delay="0"/>
                                          </p:stCondLst>
                                        </p:cTn>
                                        <p:tgtEl>
                                          <p:spTgt spid="61">
                                            <p:txEl>
                                              <p:pRg st="3" end="3"/>
                                            </p:txEl>
                                          </p:spTgt>
                                        </p:tgtEl>
                                        <p:attrNameLst>
                                          <p:attrName>style.visibility</p:attrName>
                                        </p:attrNameLst>
                                      </p:cBhvr>
                                      <p:to>
                                        <p:strVal val="visible"/>
                                      </p:to>
                                    </p:set>
                                    <p:animEffect transition="in" filter="dissolve">
                                      <p:cBhvr>
                                        <p:cTn id="131" dur="500"/>
                                        <p:tgtEl>
                                          <p:spTgt spid="61">
                                            <p:txEl>
                                              <p:pRg st="3" end="3"/>
                                            </p:txEl>
                                          </p:spTgt>
                                        </p:tgtEl>
                                      </p:cBhvr>
                                    </p:animEffect>
                                  </p:childTnLst>
                                </p:cTn>
                              </p:par>
                            </p:childTnLst>
                          </p:cTn>
                        </p:par>
                      </p:childTnLst>
                    </p:cTn>
                  </p:par>
                  <p:par>
                    <p:cTn id="132" fill="hold">
                      <p:stCondLst>
                        <p:cond delay="indefinite"/>
                      </p:stCondLst>
                      <p:childTnLst>
                        <p:par>
                          <p:cTn id="133" fill="hold">
                            <p:stCondLst>
                              <p:cond delay="0"/>
                            </p:stCondLst>
                            <p:childTnLst>
                              <p:par>
                                <p:cTn id="134" presetID="9" presetClass="entr" presetSubtype="0" fill="hold" nodeType="clickEffect">
                                  <p:stCondLst>
                                    <p:cond delay="0"/>
                                  </p:stCondLst>
                                  <p:childTnLst>
                                    <p:set>
                                      <p:cBhvr>
                                        <p:cTn id="135" dur="1" fill="hold">
                                          <p:stCondLst>
                                            <p:cond delay="0"/>
                                          </p:stCondLst>
                                        </p:cTn>
                                        <p:tgtEl>
                                          <p:spTgt spid="62">
                                            <p:txEl>
                                              <p:pRg st="3" end="3"/>
                                            </p:txEl>
                                          </p:spTgt>
                                        </p:tgtEl>
                                        <p:attrNameLst>
                                          <p:attrName>style.visibility</p:attrName>
                                        </p:attrNameLst>
                                      </p:cBhvr>
                                      <p:to>
                                        <p:strVal val="visible"/>
                                      </p:to>
                                    </p:set>
                                    <p:animEffect transition="in" filter="dissolve">
                                      <p:cBhvr>
                                        <p:cTn id="136" dur="500"/>
                                        <p:tgtEl>
                                          <p:spTgt spid="62">
                                            <p:txEl>
                                              <p:pRg st="3" end="3"/>
                                            </p:txEl>
                                          </p:spTgt>
                                        </p:tgtEl>
                                      </p:cBhvr>
                                    </p:animEffect>
                                  </p:childTnLst>
                                </p:cTn>
                              </p:par>
                            </p:childTnLst>
                          </p:cTn>
                        </p:par>
                      </p:childTnLst>
                    </p:cTn>
                  </p:par>
                  <p:par>
                    <p:cTn id="137" fill="hold">
                      <p:stCondLst>
                        <p:cond delay="indefinite"/>
                      </p:stCondLst>
                      <p:childTnLst>
                        <p:par>
                          <p:cTn id="138" fill="hold">
                            <p:stCondLst>
                              <p:cond delay="0"/>
                            </p:stCondLst>
                            <p:childTnLst>
                              <p:par>
                                <p:cTn id="139" presetID="9" presetClass="entr" presetSubtype="0" fill="hold" nodeType="clickEffect">
                                  <p:stCondLst>
                                    <p:cond delay="0"/>
                                  </p:stCondLst>
                                  <p:childTnLst>
                                    <p:set>
                                      <p:cBhvr>
                                        <p:cTn id="140" dur="1" fill="hold">
                                          <p:stCondLst>
                                            <p:cond delay="0"/>
                                          </p:stCondLst>
                                        </p:cTn>
                                        <p:tgtEl>
                                          <p:spTgt spid="63">
                                            <p:txEl>
                                              <p:pRg st="3" end="3"/>
                                            </p:txEl>
                                          </p:spTgt>
                                        </p:tgtEl>
                                        <p:attrNameLst>
                                          <p:attrName>style.visibility</p:attrName>
                                        </p:attrNameLst>
                                      </p:cBhvr>
                                      <p:to>
                                        <p:strVal val="visible"/>
                                      </p:to>
                                    </p:set>
                                    <p:animEffect transition="in" filter="dissolve">
                                      <p:cBhvr>
                                        <p:cTn id="141" dur="500"/>
                                        <p:tgtEl>
                                          <p:spTgt spid="6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 grpId="0"/>
      <p:bldP spid="34" grpId="0"/>
      <p:bldP spid="35" grpId="0"/>
      <p:bldP spid="36" grpId="0"/>
      <p:bldP spid="38" grpId="0"/>
      <p:bldP spid="39" grpId="0"/>
      <p:bldP spid="40" grpId="0"/>
      <p:bldP spid="42" grpId="0"/>
      <p:bldP spid="43"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730249" y="4344988"/>
            <a:ext cx="7681913" cy="1446212"/>
          </a:xfrm>
        </p:spPr>
        <p:txBody>
          <a:bodyPr>
            <a:normAutofit/>
          </a:bodyPr>
          <a:lstStyle/>
          <a:p>
            <a:r>
              <a:rPr lang="en-US" dirty="0" smtClean="0"/>
              <a:t>FIN 614: Financial Management</a:t>
            </a:r>
          </a:p>
          <a:p>
            <a:endParaRPr lang="en-US" dirty="0" smtClean="0"/>
          </a:p>
          <a:p>
            <a:r>
              <a:rPr lang="en-US" dirty="0" smtClean="0"/>
              <a:t>Larry Schrenk, Instructor</a:t>
            </a:r>
          </a:p>
        </p:txBody>
      </p:sp>
      <p:sp>
        <p:nvSpPr>
          <p:cNvPr id="5" name="Title 1"/>
          <p:cNvSpPr>
            <a:spLocks noGrp="1"/>
          </p:cNvSpPr>
          <p:nvPr>
            <p:ph type="ctrTitle"/>
          </p:nvPr>
        </p:nvSpPr>
        <p:spPr>
          <a:xfrm>
            <a:off x="533400" y="685800"/>
            <a:ext cx="8305800" cy="1523495"/>
          </a:xfrm>
        </p:spPr>
        <p:txBody>
          <a:bodyPr/>
          <a:lstStyle/>
          <a:p>
            <a:r>
              <a:rPr lang="en-US" dirty="0" smtClean="0"/>
              <a:t>Video </a:t>
            </a:r>
            <a:r>
              <a:rPr lang="en-US" dirty="0" smtClean="0"/>
              <a:t>9 </a:t>
            </a:r>
            <a:r>
              <a:rPr lang="en-US" dirty="0" smtClean="0"/>
              <a:t>(Topic </a:t>
            </a:r>
            <a:r>
              <a:rPr lang="en-US" dirty="0" smtClean="0"/>
              <a:t>2.3</a:t>
            </a:r>
            <a:r>
              <a:rPr lang="en-US" dirty="0" smtClean="0"/>
              <a:t>):</a:t>
            </a:r>
            <a:br>
              <a:rPr lang="en-US" dirty="0" smtClean="0"/>
            </a:br>
            <a:r>
              <a:rPr lang="en-US" dirty="0" smtClean="0">
                <a:effectLst/>
              </a:rPr>
              <a:t>Loan Amortization</a:t>
            </a:r>
            <a:r>
              <a:rPr lang="en-US" dirty="0" smtClean="0"/>
              <a:t/>
            </a:r>
            <a:br>
              <a:rPr lang="en-US" dirty="0" smtClean="0"/>
            </a:br>
            <a:endParaRPr lang="en-US" dirty="0"/>
          </a:p>
        </p:txBody>
      </p:sp>
    </p:spTree>
    <p:extLst>
      <p:ext uri="{BB962C8B-B14F-4D97-AF65-F5344CB8AC3E}">
        <p14:creationId xmlns:p14="http://schemas.microsoft.com/office/powerpoint/2010/main" val="3010105863"/>
      </p:ext>
    </p:extLst>
  </p:cSld>
  <p:clrMapOvr>
    <a:masterClrMapping/>
  </p:clrMapOvr>
  <p:transition>
    <p:fade/>
  </p:transition>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PREVIOUS_ACTIVE_SLIDE" val="272"/>
</p:tagLst>
</file>

<file path=ppt/theme/theme1.xml><?xml version="1.0" encoding="utf-8"?>
<a:theme xmlns:a="http://schemas.openxmlformats.org/drawingml/2006/main" name="Blue Segoe 4-3 template-template_April-17-2007">
  <a:themeElements>
    <a:clrScheme name="Blue Template-Template">
      <a:dk1>
        <a:srgbClr val="000000"/>
      </a:dk1>
      <a:lt1>
        <a:srgbClr val="FFFFFF"/>
      </a:lt1>
      <a:dk2>
        <a:srgbClr val="050595"/>
      </a:dk2>
      <a:lt2>
        <a:srgbClr val="FFFF99"/>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E7674CFD-E741-4A15-9EFD-C25B47BCA669}">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Sample presentation slides (Bright blue underwater design)</Template>
  <TotalTime>387</TotalTime>
  <Words>494</Words>
  <Application>Microsoft Office PowerPoint</Application>
  <PresentationFormat>On-screen Show (4:3)</PresentationFormat>
  <Paragraphs>106</Paragraphs>
  <Slides>9</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9</vt:i4>
      </vt:variant>
    </vt:vector>
  </HeadingPairs>
  <TitlesOfParts>
    <vt:vector size="16" baseType="lpstr">
      <vt:lpstr>Arial</vt:lpstr>
      <vt:lpstr>Calibri</vt:lpstr>
      <vt:lpstr>Century Gothic</vt:lpstr>
      <vt:lpstr>Courier New</vt:lpstr>
      <vt:lpstr>Wingdings</vt:lpstr>
      <vt:lpstr>Blue Segoe 4-3 template-template_April-17-2007</vt:lpstr>
      <vt:lpstr>White with Courier font for code slides</vt:lpstr>
      <vt:lpstr>Video 9 (Topic 2.3): Loan Amortization </vt:lpstr>
      <vt:lpstr>Topics</vt:lpstr>
      <vt:lpstr>What is an Amortized Loan?</vt:lpstr>
      <vt:lpstr>Amortization Schedule</vt:lpstr>
      <vt:lpstr>Example: Amortization Schedule</vt:lpstr>
      <vt:lpstr>Amortization Calculation</vt:lpstr>
      <vt:lpstr>Amortization Example I</vt:lpstr>
      <vt:lpstr>Amortization Example II</vt:lpstr>
      <vt:lpstr>Video 9 (Topic 2.3): Loan Amortization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of Presentation</dc:title>
  <dc:creator>Microsoft account</dc:creator>
  <cp:keywords/>
  <cp:lastModifiedBy>Microsoft account</cp:lastModifiedBy>
  <cp:revision>64</cp:revision>
  <dcterms:created xsi:type="dcterms:W3CDTF">2014-06-29T21:19:00Z</dcterms:created>
  <dcterms:modified xsi:type="dcterms:W3CDTF">2014-07-05T15:56:16Z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TC102867209990</vt:lpwstr>
  </property>
</Properties>
</file>